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5" r:id="rId3"/>
  </p:sldMasterIdLst>
  <p:notesMasterIdLst>
    <p:notesMasterId r:id="rId22"/>
  </p:notesMasterIdLst>
  <p:handoutMasterIdLst>
    <p:handoutMasterId r:id="rId49"/>
  </p:handoutMasterIdLst>
  <p:sldIdLst>
    <p:sldId id="563" r:id="rId4"/>
    <p:sldId id="580" r:id="rId5"/>
    <p:sldId id="553" r:id="rId6"/>
    <p:sldId id="556" r:id="rId7"/>
    <p:sldId id="554" r:id="rId8"/>
    <p:sldId id="555" r:id="rId9"/>
    <p:sldId id="551" r:id="rId10"/>
    <p:sldId id="557" r:id="rId11"/>
    <p:sldId id="558" r:id="rId12"/>
    <p:sldId id="616" r:id="rId13"/>
    <p:sldId id="581" r:id="rId14"/>
    <p:sldId id="559" r:id="rId15"/>
    <p:sldId id="560" r:id="rId16"/>
    <p:sldId id="582" r:id="rId17"/>
    <p:sldId id="561" r:id="rId18"/>
    <p:sldId id="583" r:id="rId19"/>
    <p:sldId id="562" r:id="rId20"/>
    <p:sldId id="407" r:id="rId21"/>
    <p:sldId id="495" r:id="rId23"/>
    <p:sldId id="496" r:id="rId24"/>
    <p:sldId id="513" r:id="rId25"/>
    <p:sldId id="508" r:id="rId26"/>
    <p:sldId id="509" r:id="rId27"/>
    <p:sldId id="510" r:id="rId28"/>
    <p:sldId id="497" r:id="rId29"/>
    <p:sldId id="498" r:id="rId30"/>
    <p:sldId id="512" r:id="rId31"/>
    <p:sldId id="414" r:id="rId32"/>
    <p:sldId id="415" r:id="rId33"/>
    <p:sldId id="416" r:id="rId34"/>
    <p:sldId id="417" r:id="rId35"/>
    <p:sldId id="418" r:id="rId36"/>
    <p:sldId id="419" r:id="rId37"/>
    <p:sldId id="420" r:id="rId38"/>
    <p:sldId id="422" r:id="rId39"/>
    <p:sldId id="591" r:id="rId40"/>
    <p:sldId id="587" r:id="rId41"/>
    <p:sldId id="588" r:id="rId42"/>
    <p:sldId id="589" r:id="rId43"/>
    <p:sldId id="590" r:id="rId44"/>
    <p:sldId id="592" r:id="rId45"/>
    <p:sldId id="459" r:id="rId46"/>
    <p:sldId id="490" r:id="rId47"/>
    <p:sldId id="618" r:id="rId48"/>
  </p:sldIdLst>
  <p:sldSz cx="12192000" cy="6858000"/>
  <p:notesSz cx="6858000" cy="9144000"/>
  <p:custDataLst>
    <p:tags r:id="rId53"/>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2" autoAdjust="0"/>
    <p:restoredTop sz="94660" autoAdjust="0"/>
  </p:normalViewPr>
  <p:slideViewPr>
    <p:cSldViewPr snapToGrid="0">
      <p:cViewPr varScale="1">
        <p:scale>
          <a:sx n="86" d="100"/>
          <a:sy n="86" d="100"/>
        </p:scale>
        <p:origin x="696" y="53"/>
      </p:cViewPr>
      <p:guideLst>
        <p:guide orient="horz" pos="2199"/>
        <p:guide pos="3914"/>
      </p:guideLst>
    </p:cSldViewPr>
  </p:slideViewPr>
  <p:notesTextViewPr>
    <p:cViewPr>
      <p:scale>
        <a:sx n="1" d="1"/>
        <a:sy n="1" d="1"/>
      </p:scale>
      <p:origin x="0" y="0"/>
    </p:cViewPr>
  </p:notesTextViewPr>
  <p:sorterViewPr>
    <p:cViewPr>
      <p:scale>
        <a:sx n="100" d="100"/>
        <a:sy n="100" d="100"/>
      </p:scale>
      <p:origin x="0" y="-1230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9.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0" hangingPunct="0">
              <a:defRPr sz="1200"/>
            </a:lvl1pPr>
          </a:lstStyle>
          <a:p>
            <a:pPr>
              <a:defRPr/>
            </a:pPr>
            <a:endParaRPr lang="en-US" altLang="zh-CN"/>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ctr" anchorCtr="0" compatLnSpc="1"/>
          <a:lstStyle>
            <a:lvl1pPr algn="r" eaLnBrk="0" hangingPunct="0">
              <a:defRPr sz="1200">
                <a:solidFill>
                  <a:srgbClr val="898989"/>
                </a:solidFill>
              </a:defRPr>
            </a:lvl1pPr>
          </a:lstStyle>
          <a:p>
            <a:pPr>
              <a:defRPr/>
            </a:pPr>
            <a:fld id="{25583875-589F-4BA8-98F6-48197D5462CE}" type="datetime1">
              <a:rPr lang="en-US" altLang="zh-CN"/>
            </a:fld>
            <a:endParaRPr lang="en-US" altLang="zh-CN"/>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eaLnBrk="1" hangingPunct="1">
              <a:defRPr sz="1200">
                <a:solidFill>
                  <a:srgbClr val="898989"/>
                </a:solidFill>
              </a:defRPr>
            </a:lvl1pPr>
          </a:lstStyle>
          <a:p>
            <a:pPr>
              <a:defRPr/>
            </a:pPr>
            <a:endParaRPr lang="en-US" altLang="zh-C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solidFill>
                  <a:schemeClr val="accent1"/>
                </a:solidFill>
                <a:latin typeface="Calibri" panose="020F0502020204030204" pitchFamily="34" charset="0"/>
              </a:defRPr>
            </a:lvl1pPr>
          </a:lstStyle>
          <a:p>
            <a:pPr>
              <a:defRPr/>
            </a:pPr>
            <a:fld id="{5A116C5D-98C7-41C6-85C7-067EE8713737}"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1" hangingPunct="1">
              <a:defRPr sz="1200" noProof="1">
                <a:latin typeface="Calibri" panose="020F0502020204030204" pitchFamily="34" charset="0"/>
              </a:defRPr>
            </a:lvl1pPr>
          </a:lstStyle>
          <a:p>
            <a:pPr>
              <a:defRPr/>
            </a:pPr>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defRPr sz="1200">
                <a:latin typeface="Calibri" panose="020F0502020204030204" pitchFamily="34" charset="0"/>
              </a:defRPr>
            </a:lvl1pPr>
          </a:lstStyle>
          <a:p>
            <a:pPr>
              <a:defRPr/>
            </a:pPr>
            <a:fld id="{27FDD364-C69C-4D7C-89EF-B2BA340F005E}" type="datetime1">
              <a:rPr lang="en-US" altLang="zh-CN"/>
            </a:fld>
            <a:endParaRPr lang="en-US" altLang="zh-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eaLnBrk="1" hangingPunct="1">
              <a:defRPr sz="1200" noProof="1">
                <a:latin typeface="Calibri" panose="020F0502020204030204" pitchFamily="34" charset="0"/>
              </a:defRPr>
            </a:lvl1pPr>
          </a:lstStyle>
          <a:p>
            <a:pPr>
              <a:defRPr/>
            </a:p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a:defRPr/>
            </a:pPr>
            <a:fld id="{E02AB6EF-A4D1-4767-9F1E-6CB18B059B40}"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05">
              <a:defRPr>
                <a:solidFill>
                  <a:schemeClr val="tx1"/>
                </a:solidFill>
                <a:latin typeface="Trebuchet MS" panose="020B0603020202020204" pitchFamily="34" charset="0"/>
              </a:defRPr>
            </a:lvl1pPr>
            <a:lvl2pPr marL="742950" indent="-285750" defTabSz="916305">
              <a:defRPr>
                <a:solidFill>
                  <a:schemeClr val="tx1"/>
                </a:solidFill>
                <a:latin typeface="Trebuchet MS" panose="020B0603020202020204" pitchFamily="34" charset="0"/>
              </a:defRPr>
            </a:lvl2pPr>
            <a:lvl3pPr marL="1143000" indent="-228600" defTabSz="916305">
              <a:defRPr>
                <a:solidFill>
                  <a:schemeClr val="tx1"/>
                </a:solidFill>
                <a:latin typeface="Trebuchet MS" panose="020B0603020202020204" pitchFamily="34" charset="0"/>
              </a:defRPr>
            </a:lvl3pPr>
            <a:lvl4pPr marL="1600200" indent="-228600" defTabSz="916305">
              <a:defRPr>
                <a:solidFill>
                  <a:schemeClr val="tx1"/>
                </a:solidFill>
                <a:latin typeface="Trebuchet MS" panose="020B0603020202020204" pitchFamily="34" charset="0"/>
              </a:defRPr>
            </a:lvl4pPr>
            <a:lvl5pPr marL="2057400" indent="-228600" defTabSz="916305">
              <a:defRPr>
                <a:solidFill>
                  <a:schemeClr val="tx1"/>
                </a:solidFill>
                <a:latin typeface="Trebuchet MS" panose="020B0603020202020204" pitchFamily="34" charset="0"/>
              </a:defRPr>
            </a:lvl5pPr>
            <a:lvl6pPr marL="2514600" indent="-228600" defTabSz="916305"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16305"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16305"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16305" eaLnBrk="0" fontAlgn="base" hangingPunct="0">
              <a:spcBef>
                <a:spcPct val="0"/>
              </a:spcBef>
              <a:spcAft>
                <a:spcPct val="0"/>
              </a:spcAft>
              <a:defRPr>
                <a:solidFill>
                  <a:schemeClr val="tx1"/>
                </a:solidFill>
                <a:latin typeface="Trebuchet MS" panose="020B0603020202020204" pitchFamily="34" charset="0"/>
              </a:defRPr>
            </a:lvl9pPr>
          </a:lstStyle>
          <a:p>
            <a:fld id="{F3309A10-C134-4DD8-942C-CE8E3D806FD8}" type="slidenum">
              <a:rPr lang="en-US" altLang="en-US">
                <a:latin typeface="Times New Roman" panose="02020603050405020304" pitchFamily="18" charset="0"/>
              </a:rPr>
            </a:fld>
            <a:endParaRPr lang="en-US" altLang="en-US">
              <a:latin typeface="Times New Roman" panose="02020603050405020304" pitchFamily="18" charset="0"/>
            </a:endParaRPr>
          </a:p>
        </p:txBody>
      </p:sp>
      <p:sp>
        <p:nvSpPr>
          <p:cNvPr id="27651" name="Rectangle 2"/>
          <p:cNvSpPr>
            <a:spLocks noGrp="1" noRot="1" noChangeAspect="1" noChangeArrowheads="1" noTextEdit="1"/>
          </p:cNvSpPr>
          <p:nvPr>
            <p:ph type="sldImg" idx="4294967295"/>
          </p:nvPr>
        </p:nvSpPr>
        <p:spPr bwMode="auto">
          <a:ln>
            <a:solidFill>
              <a:srgbClr val="000000"/>
            </a:solidFill>
            <a:miter lim="800000"/>
          </a:ln>
        </p:spPr>
      </p:sp>
      <p:sp>
        <p:nvSpPr>
          <p:cNvPr id="27652"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grpSp>
        <p:nvGrpSpPr>
          <p:cNvPr id="4" name="Group 17"/>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6"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72700" y="5870575"/>
            <a:ext cx="16859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en-US" noProof="1"/>
          </a:p>
        </p:txBody>
      </p:sp>
      <p:sp>
        <p:nvSpPr>
          <p:cNvPr id="8" name="Title 7"/>
          <p:cNvSpPr>
            <a:spLocks noGrp="1"/>
          </p:cNvSpPr>
          <p:nvPr>
            <p:ph type="title"/>
          </p:nvPr>
        </p:nvSpPr>
        <p:spPr/>
        <p:txBody>
          <a:bodyPr/>
          <a:lstStyle/>
          <a:p>
            <a:r>
              <a:rPr lang="en-US" noProof="1"/>
              <a:t>Click to edit Master title style</a:t>
            </a:r>
            <a:endParaRPr lang="en-US" noProof="1"/>
          </a:p>
        </p:txBody>
      </p:sp>
      <p:sp>
        <p:nvSpPr>
          <p:cNvPr id="17" name="Date Placeholder 3"/>
          <p:cNvSpPr>
            <a:spLocks noGrp="1"/>
          </p:cNvSpPr>
          <p:nvPr>
            <p:ph type="dt" sz="half" idx="10"/>
          </p:nvPr>
        </p:nvSpPr>
        <p:spPr/>
        <p:txBody>
          <a:bodyPr/>
          <a:lstStyle>
            <a:lvl1pPr>
              <a:defRPr/>
            </a:lvl1pPr>
          </a:lstStyle>
          <a:p>
            <a:pPr>
              <a:defRPr/>
            </a:pPr>
            <a:fld id="{5B4205B4-9092-429B-B624-7E83D3C0D61D}" type="datetimeFigureOut">
              <a:rPr lang="en-US" altLang="zh-CN"/>
            </a:fld>
            <a:endParaRPr lang="en-US" altLang="zh-CN"/>
          </a:p>
        </p:txBody>
      </p:sp>
      <p:sp>
        <p:nvSpPr>
          <p:cNvPr id="18" name="Footer Placeholder 4"/>
          <p:cNvSpPr>
            <a:spLocks noGrp="1"/>
          </p:cNvSpPr>
          <p:nvPr>
            <p:ph type="ftr" sz="quarter" idx="11"/>
          </p:nvPr>
        </p:nvSpPr>
        <p:spPr>
          <a:xfrm>
            <a:off x="742950" y="5565775"/>
            <a:ext cx="6297613" cy="365125"/>
          </a:xfrm>
        </p:spPr>
        <p:txBody>
          <a:bodyPr wrap="square" numCol="1" anchorCtr="0" compatLnSpc="1"/>
          <a:lstStyle>
            <a:lvl1pPr>
              <a:defRPr sz="2000" noProof="1">
                <a:solidFill>
                  <a:srgbClr val="00B050"/>
                </a:solidFill>
              </a:defRPr>
            </a:lvl1pPr>
          </a:lstStyle>
          <a:p>
            <a:pPr>
              <a:defRPr/>
            </a:pPr>
          </a:p>
        </p:txBody>
      </p:sp>
      <p:sp>
        <p:nvSpPr>
          <p:cNvPr id="19" name="Slide Number Placeholder 5"/>
          <p:cNvSpPr>
            <a:spLocks noGrp="1"/>
          </p:cNvSpPr>
          <p:nvPr>
            <p:ph type="sldNum" sz="quarter" idx="12"/>
          </p:nvPr>
        </p:nvSpPr>
        <p:spPr/>
        <p:txBody>
          <a:bodyPr/>
          <a:lstStyle>
            <a:lvl1pPr>
              <a:defRPr smtClean="0"/>
            </a:lvl1pPr>
          </a:lstStyle>
          <a:p>
            <a:pPr>
              <a:defRPr/>
            </a:pPr>
            <a:fld id="{9D79BEA3-8EBC-4C57-8A22-B65231618C42}"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noProof="1"/>
              <a:t>Click to edit Master title style</a:t>
            </a:r>
            <a:endParaRPr lang="en-US" noProof="1"/>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pPr>
              <a:defRPr/>
            </a:pPr>
            <a:fld id="{BA288C88-408F-44FA-A188-75DE85ABB689}"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a:lvl1pPr>
          </a:lstStyle>
          <a:p>
            <a:pPr>
              <a:defRPr/>
            </a:pPr>
            <a:fld id="{E563319B-138E-487F-8126-D9094ECF9CEA}"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zh-CN" sz="8000">
                <a:solidFill>
                  <a:srgbClr val="C0E474"/>
                </a:solidFill>
                <a:latin typeface="Arial" panose="020B0604020202020204" pitchFamily="34" charset="0"/>
                <a:ea typeface="宋体" panose="02010600030101010101" pitchFamily="2" charset="-122"/>
              </a:rPr>
              <a:t>“</a:t>
            </a:r>
            <a:endParaRPr lang="en-US" altLang="zh-CN" sz="8000">
              <a:solidFill>
                <a:srgbClr val="C0E474"/>
              </a:solidFill>
              <a:latin typeface="Arial" panose="020B0604020202020204" pitchFamily="34" charset="0"/>
              <a:ea typeface="宋体" panose="02010600030101010101" pitchFamily="2" charset="-122"/>
            </a:endParaRPr>
          </a:p>
        </p:txBody>
      </p:sp>
      <p:sp>
        <p:nvSpPr>
          <p:cNvPr id="6" name="TextBox 1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zh-CN" sz="8000">
                <a:solidFill>
                  <a:srgbClr val="C0E474"/>
                </a:solidFill>
                <a:latin typeface="Arial" panose="020B0604020202020204" pitchFamily="34" charset="0"/>
                <a:ea typeface="宋体" panose="02010600030101010101" pitchFamily="2" charset="-122"/>
              </a:rPr>
              <a:t>”</a:t>
            </a:r>
            <a:endParaRPr lang="en-US" altLang="zh-CN">
              <a:solidFill>
                <a:srgbClr val="C0E474"/>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noProof="1"/>
              <a:t>Click to edit Master title style</a:t>
            </a:r>
            <a:endParaRPr lang="en-US" noProof="1"/>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a:t>Click to edit Master text styles</a:t>
            </a:r>
            <a:endParaRPr lang="en-US" noProof="1"/>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7" name="Date Placeholder 3"/>
          <p:cNvSpPr>
            <a:spLocks noGrp="1"/>
          </p:cNvSpPr>
          <p:nvPr>
            <p:ph type="dt" sz="half" idx="14"/>
          </p:nvPr>
        </p:nvSpPr>
        <p:spPr/>
        <p:txBody>
          <a:bodyPr/>
          <a:lstStyle>
            <a:lvl1pPr>
              <a:defRPr/>
            </a:lvl1pPr>
          </a:lstStyle>
          <a:p>
            <a:pPr>
              <a:defRPr/>
            </a:pPr>
            <a:fld id="{EC6AABB4-48FA-418B-B627-630E220D14D2}" type="datetimeFigureOut">
              <a:rPr lang="en-US" altLang="zh-CN"/>
            </a:fld>
            <a:endParaRPr lang="en-US" altLang="zh-CN"/>
          </a:p>
        </p:txBody>
      </p:sp>
      <p:sp>
        <p:nvSpPr>
          <p:cNvPr id="8" name="Footer Placeholder 4"/>
          <p:cNvSpPr>
            <a:spLocks noGrp="1"/>
          </p:cNvSpPr>
          <p:nvPr>
            <p:ph type="ftr" sz="quarter" idx="15"/>
          </p:nvPr>
        </p:nvSpPr>
        <p:spPr/>
        <p:txBody>
          <a:bodyPr/>
          <a:lstStyle>
            <a:lvl1pPr>
              <a:defRPr/>
            </a:lvl1pPr>
          </a:lstStyle>
          <a:p>
            <a:pPr>
              <a:defRPr/>
            </a:pPr>
            <a:r>
              <a:rPr lang="en-US"/>
              <a:t>Medi Trump</a:t>
            </a: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498DA28E-8E4D-4746-8177-053C047B6F0D}"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noProof="1"/>
              <a:t>Click to edit Master title style</a:t>
            </a:r>
            <a:endParaRPr lang="en-US" noProof="1"/>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pPr>
              <a:defRPr/>
            </a:pPr>
            <a:fld id="{B7549C17-81D0-4C26-B01B-3C735E334832}"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a:lvl1pPr>
          </a:lstStyle>
          <a:p>
            <a:pPr>
              <a:defRPr/>
            </a:pPr>
            <a:fld id="{427A3FDC-020D-4601-91E0-6FB501F2E159}"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zh-CN" sz="8000">
                <a:solidFill>
                  <a:srgbClr val="C0E474"/>
                </a:solidFill>
                <a:latin typeface="Arial" panose="020B0604020202020204" pitchFamily="34" charset="0"/>
                <a:ea typeface="宋体" panose="02010600030101010101" pitchFamily="2" charset="-122"/>
              </a:rPr>
              <a:t>“</a:t>
            </a:r>
            <a:endParaRPr lang="en-US" altLang="zh-CN" sz="8000">
              <a:solidFill>
                <a:srgbClr val="C0E474"/>
              </a:solidFill>
              <a:latin typeface="Arial" panose="020B0604020202020204" pitchFamily="34" charset="0"/>
              <a:ea typeface="宋体" panose="02010600030101010101" pitchFamily="2" charset="-122"/>
            </a:endParaRPr>
          </a:p>
        </p:txBody>
      </p:sp>
      <p:sp>
        <p:nvSpPr>
          <p:cNvPr id="6" name="TextBox 18"/>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zh-CN" sz="8000">
                <a:solidFill>
                  <a:srgbClr val="C0E474"/>
                </a:solidFill>
                <a:latin typeface="Arial" panose="020B0604020202020204" pitchFamily="34" charset="0"/>
                <a:ea typeface="宋体" panose="02010600030101010101" pitchFamily="2" charset="-122"/>
              </a:rPr>
              <a:t>”</a:t>
            </a:r>
            <a:endParaRPr lang="en-US" altLang="zh-CN" sz="8000">
              <a:solidFill>
                <a:srgbClr val="C0E474"/>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noProof="1"/>
              <a:t>Click to edit Master title style</a:t>
            </a:r>
            <a:endParaRPr lang="en-US" noProof="1"/>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a:t>Click to edit Master text styles</a:t>
            </a:r>
            <a:endParaRPr lang="en-US" noProof="1"/>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7" name="Date Placeholder 3"/>
          <p:cNvSpPr>
            <a:spLocks noGrp="1"/>
          </p:cNvSpPr>
          <p:nvPr>
            <p:ph type="dt" sz="half" idx="14"/>
          </p:nvPr>
        </p:nvSpPr>
        <p:spPr/>
        <p:txBody>
          <a:bodyPr/>
          <a:lstStyle>
            <a:lvl1pPr>
              <a:defRPr/>
            </a:lvl1pPr>
          </a:lstStyle>
          <a:p>
            <a:pPr>
              <a:defRPr/>
            </a:pPr>
            <a:fld id="{9CAE7C44-8834-4930-AB22-6EFDE2C5ABFA}" type="datetimeFigureOut">
              <a:rPr lang="en-US" altLang="zh-CN"/>
            </a:fld>
            <a:endParaRPr lang="en-US" altLang="zh-CN"/>
          </a:p>
        </p:txBody>
      </p:sp>
      <p:sp>
        <p:nvSpPr>
          <p:cNvPr id="8" name="Footer Placeholder 4"/>
          <p:cNvSpPr>
            <a:spLocks noGrp="1"/>
          </p:cNvSpPr>
          <p:nvPr>
            <p:ph type="ftr" sz="quarter" idx="15"/>
          </p:nvPr>
        </p:nvSpPr>
        <p:spPr/>
        <p:txBody>
          <a:bodyPr/>
          <a:lstStyle>
            <a:lvl1pPr>
              <a:defRPr/>
            </a:lvl1pPr>
          </a:lstStyle>
          <a:p>
            <a:pPr>
              <a:defRPr/>
            </a:pPr>
            <a:r>
              <a:rPr lang="en-US"/>
              <a:t>Medi Trump</a:t>
            </a: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E8C18986-DC9E-4F9B-B6CB-5CBA11271A3C}"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noProof="1"/>
              <a:t>Click to edit Master title style</a:t>
            </a:r>
            <a:endParaRPr lang="en-US" noProof="1"/>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a:t>Click to edit Master text styles</a:t>
            </a:r>
            <a:endParaRPr lang="en-US" noProof="1"/>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5" name="Date Placeholder 3"/>
          <p:cNvSpPr>
            <a:spLocks noGrp="1"/>
          </p:cNvSpPr>
          <p:nvPr>
            <p:ph type="dt" sz="half" idx="14"/>
          </p:nvPr>
        </p:nvSpPr>
        <p:spPr/>
        <p:txBody>
          <a:bodyPr/>
          <a:lstStyle>
            <a:lvl1pPr>
              <a:defRPr/>
            </a:lvl1pPr>
          </a:lstStyle>
          <a:p>
            <a:pPr>
              <a:defRPr/>
            </a:pPr>
            <a:fld id="{F937D857-B6BC-42B2-8D70-73E5C1F8AB3F}" type="datetimeFigureOut">
              <a:rPr lang="en-US" altLang="zh-CN"/>
            </a:fld>
            <a:endParaRPr lang="en-US" altLang="zh-CN"/>
          </a:p>
        </p:txBody>
      </p:sp>
      <p:sp>
        <p:nvSpPr>
          <p:cNvPr id="6" name="Footer Placeholder 4"/>
          <p:cNvSpPr>
            <a:spLocks noGrp="1"/>
          </p:cNvSpPr>
          <p:nvPr>
            <p:ph type="ftr" sz="quarter" idx="15"/>
          </p:nvPr>
        </p:nvSpPr>
        <p:spPr/>
        <p:txBody>
          <a:bodyPr/>
          <a:lstStyle>
            <a:lvl1pPr>
              <a:defRPr/>
            </a:lvl1pPr>
          </a:lstStyle>
          <a:p>
            <a:pPr>
              <a:defRPr/>
            </a:pPr>
            <a:r>
              <a:rPr lang="en-US"/>
              <a:t>Medi Trump</a:t>
            </a:r>
            <a:endParaRPr lang="en-US"/>
          </a:p>
        </p:txBody>
      </p:sp>
      <p:sp>
        <p:nvSpPr>
          <p:cNvPr id="7" name="Slide Number Placeholder 5"/>
          <p:cNvSpPr>
            <a:spLocks noGrp="1"/>
          </p:cNvSpPr>
          <p:nvPr>
            <p:ph type="sldNum" sz="quarter" idx="16"/>
          </p:nvPr>
        </p:nvSpPr>
        <p:spPr/>
        <p:txBody>
          <a:bodyPr/>
          <a:lstStyle>
            <a:lvl1pPr>
              <a:defRPr/>
            </a:lvl1pPr>
          </a:lstStyle>
          <a:p>
            <a:pPr>
              <a:defRPr/>
            </a:pPr>
            <a:fld id="{2764BAEA-503E-4C8E-BCBA-5934ADA1C813}"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2D89E61F-574B-4E96-9857-1A1261BAC518}"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a:lvl1pPr>
          </a:lstStyle>
          <a:p>
            <a:pPr>
              <a:defRPr/>
            </a:pPr>
            <a:fld id="{AD8596C0-C83A-4860-8858-696444913F4D}"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F2D1479E-BA41-4074-9BD9-508A7E010E09}"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a:lvl1pPr>
          </a:lstStyle>
          <a:p>
            <a:pPr>
              <a:defRPr/>
            </a:pPr>
            <a:fld id="{8DCFE520-2827-4030-8A3E-C5DFDC716218}"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DF78B4-1FCB-4E6B-BCDE-0FF75BE1D0AE}"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002B3A-021A-4A13-8BAB-A72BAFE42482}"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406028-1257-4F9F-95E0-1797529B3172}"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92F1094A-0FC6-4A78-8418-5BE1AF22508F}"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sz="2000">
                <a:solidFill>
                  <a:srgbClr val="00B050"/>
                </a:solidFill>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2CFCBBD-47EC-49F1-8FAF-324DA432C321}" type="slidenum">
              <a:rPr lang="en-US" altLang="en-US"/>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CC5BE3-D569-44E1-A3B1-479A4BE75DDE}"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8"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5897C7F-92A8-41B9-B62B-4156A2F66B74}"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4"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1533236-549C-47EA-AADE-CD3F331F9ECC}"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3"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0E5502-D3B9-47A1-8AF2-BC06D3833C3B}"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F53639D-7252-43BD-B613-8B158C584D2E}"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D49540-F279-4F95-9277-F2B290D4E57F}"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1A824B-DCAC-4DE2-9AD6-8FD819DE5E37}"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0EFC23-5FC4-4C00-87A7-B6D760F6EFA5}" type="slidenum">
              <a:rPr lang="en-US" altLang="en-US"/>
            </a:fld>
            <a:endParaRPr lang="en-US" altLang="en-US">
              <a:latin typeface="Trebuchet MS" panose="020B0603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noProof="1"/>
              <a:t>Click to edit Master title style</a:t>
            </a:r>
            <a:endParaRPr lang="en-US" noProof="1"/>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pPr>
              <a:defRPr/>
            </a:pPr>
            <a:fld id="{921CE637-D0D5-44CF-A5AA-7148549F1B8E}" type="datetimeFigureOut">
              <a:rPr lang="en-US" altLang="zh-CN"/>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6" name="Slide Number Placeholder 5"/>
          <p:cNvSpPr>
            <a:spLocks noGrp="1"/>
          </p:cNvSpPr>
          <p:nvPr>
            <p:ph type="sldNum" sz="quarter" idx="12"/>
          </p:nvPr>
        </p:nvSpPr>
        <p:spPr/>
        <p:txBody>
          <a:bodyPr/>
          <a:lstStyle>
            <a:lvl1pPr>
              <a:defRPr/>
            </a:lvl1pPr>
          </a:lstStyle>
          <a:p>
            <a:pPr>
              <a:defRPr/>
            </a:pPr>
            <a:fld id="{162FF9AD-E61B-4EF5-BA85-2EC37FAAC384}"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677334" y="2160589"/>
            <a:ext cx="4184035" cy="3880772"/>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5089970" y="2160589"/>
            <a:ext cx="4184034" cy="3880773"/>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3"/>
          <p:cNvSpPr>
            <a:spLocks noGrp="1"/>
          </p:cNvSpPr>
          <p:nvPr>
            <p:ph type="dt" sz="half" idx="10"/>
          </p:nvPr>
        </p:nvSpPr>
        <p:spPr/>
        <p:txBody>
          <a:bodyPr/>
          <a:lstStyle>
            <a:lvl1pPr>
              <a:defRPr/>
            </a:lvl1pPr>
          </a:lstStyle>
          <a:p>
            <a:pPr>
              <a:defRPr/>
            </a:pPr>
            <a:fld id="{74C9B025-9B31-413F-B546-4B8D530D9FC1}" type="datetimeFigureOut">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7" name="Slide Number Placeholder 5"/>
          <p:cNvSpPr>
            <a:spLocks noGrp="1"/>
          </p:cNvSpPr>
          <p:nvPr>
            <p:ph type="sldNum" sz="quarter" idx="12"/>
          </p:nvPr>
        </p:nvSpPr>
        <p:spPr/>
        <p:txBody>
          <a:bodyPr/>
          <a:lstStyle>
            <a:lvl1pPr>
              <a:defRPr/>
            </a:lvl1pPr>
          </a:lstStyle>
          <a:p>
            <a:pPr>
              <a:defRPr/>
            </a:pPr>
            <a:fld id="{AC524EAE-CCE3-43E1-80BD-92F5DA4E15B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US" noProof="1"/>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3"/>
          <p:cNvSpPr>
            <a:spLocks noGrp="1"/>
          </p:cNvSpPr>
          <p:nvPr>
            <p:ph type="dt" sz="half" idx="10"/>
          </p:nvPr>
        </p:nvSpPr>
        <p:spPr/>
        <p:txBody>
          <a:bodyPr/>
          <a:lstStyle>
            <a:lvl1pPr>
              <a:defRPr/>
            </a:lvl1pPr>
          </a:lstStyle>
          <a:p>
            <a:pPr>
              <a:defRPr/>
            </a:pPr>
            <a:fld id="{78A0A43A-BABC-4CFD-A743-7FAACC3A39B2}" type="datetimeFigureOut">
              <a:rPr lang="en-US" altLang="zh-CN"/>
            </a:fld>
            <a:endParaRPr lang="en-US" altLang="zh-CN"/>
          </a:p>
        </p:txBody>
      </p:sp>
      <p:sp>
        <p:nvSpPr>
          <p:cNvPr id="8"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9" name="Slide Number Placeholder 5"/>
          <p:cNvSpPr>
            <a:spLocks noGrp="1"/>
          </p:cNvSpPr>
          <p:nvPr>
            <p:ph type="sldNum" sz="quarter" idx="12"/>
          </p:nvPr>
        </p:nvSpPr>
        <p:spPr/>
        <p:txBody>
          <a:bodyPr/>
          <a:lstStyle>
            <a:lvl1pPr>
              <a:defRPr/>
            </a:lvl1pPr>
          </a:lstStyle>
          <a:p>
            <a:pPr>
              <a:defRPr/>
            </a:pPr>
            <a:fld id="{EE5A7197-F440-4A61-8B03-D9ED0CFA9E35}"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noProof="1"/>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fld id="{F1B52CF3-0F3F-4BD5-835F-3ACD6425445A}" type="datetimeFigureOut">
              <a:rPr lang="en-US" altLang="zh-CN"/>
            </a:fld>
            <a:endParaRPr lang="en-US" altLang="zh-CN"/>
          </a:p>
        </p:txBody>
      </p:sp>
      <p:sp>
        <p:nvSpPr>
          <p:cNvPr id="4"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5" name="Slide Number Placeholder 5"/>
          <p:cNvSpPr>
            <a:spLocks noGrp="1"/>
          </p:cNvSpPr>
          <p:nvPr>
            <p:ph type="sldNum" sz="quarter" idx="12"/>
          </p:nvPr>
        </p:nvSpPr>
        <p:spPr/>
        <p:txBody>
          <a:bodyPr/>
          <a:lstStyle>
            <a:lvl1pPr>
              <a:defRPr/>
            </a:lvl1pPr>
          </a:lstStyle>
          <a:p>
            <a:pPr>
              <a:defRPr/>
            </a:pPr>
            <a:fld id="{F1ED1239-0E13-413E-9FC8-E5FDFC341C87}"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735FBB-40FA-4060-ACAB-D9EA9FE0DE02}" type="datetimeFigureOut">
              <a:rPr lang="en-US" altLang="zh-CN"/>
            </a:fld>
            <a:endParaRPr lang="en-US" altLang="zh-CN"/>
          </a:p>
        </p:txBody>
      </p:sp>
      <p:sp>
        <p:nvSpPr>
          <p:cNvPr id="3"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4" name="Slide Number Placeholder 5"/>
          <p:cNvSpPr>
            <a:spLocks noGrp="1"/>
          </p:cNvSpPr>
          <p:nvPr>
            <p:ph type="sldNum" sz="quarter" idx="12"/>
          </p:nvPr>
        </p:nvSpPr>
        <p:spPr/>
        <p:txBody>
          <a:bodyPr/>
          <a:lstStyle>
            <a:lvl1pPr>
              <a:defRPr/>
            </a:lvl1pPr>
          </a:lstStyle>
          <a:p>
            <a:pPr>
              <a:defRPr/>
            </a:pPr>
            <a:fld id="{A3FAFAB3-43FC-4F60-87F1-B46CF9C15DAC}"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noProof="1"/>
              <a:t>Click to edit Master title style</a:t>
            </a:r>
            <a:endParaRPr lang="en-US" noProof="1"/>
          </a:p>
        </p:txBody>
      </p:sp>
      <p:sp>
        <p:nvSpPr>
          <p:cNvPr id="3" name="Content Placeholder 2"/>
          <p:cNvSpPr>
            <a:spLocks noGrp="1"/>
          </p:cNvSpPr>
          <p:nvPr>
            <p:ph idx="1"/>
          </p:nvPr>
        </p:nvSpPr>
        <p:spPr>
          <a:xfrm>
            <a:off x="4760461" y="514924"/>
            <a:ext cx="4513541" cy="5526437"/>
          </a:xfrm>
        </p:spPr>
        <p:txBody>
          <a:bodyPr>
            <a:normAutofit/>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F7DA6F63-6F97-4E2B-891C-602688C385C6}" type="datetimeFigureOut">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7" name="Slide Number Placeholder 5"/>
          <p:cNvSpPr>
            <a:spLocks noGrp="1"/>
          </p:cNvSpPr>
          <p:nvPr>
            <p:ph type="sldNum" sz="quarter" idx="12"/>
          </p:nvPr>
        </p:nvSpPr>
        <p:spPr/>
        <p:txBody>
          <a:bodyPr/>
          <a:lstStyle>
            <a:lvl1pPr>
              <a:defRPr/>
            </a:lvl1pPr>
          </a:lstStyle>
          <a:p>
            <a:pPr>
              <a:defRPr/>
            </a:pPr>
            <a:fld id="{F4B1E4AE-B195-4BA5-95A7-E2966FED30C8}"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noProof="1"/>
              <a:t>Click to edit Master title style</a:t>
            </a:r>
            <a:endParaRPr lang="en-US" noProof="1"/>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3DDC4AD1-95FF-45B9-A0CF-AAC253E9D9EC}" type="datetimeFigureOut">
              <a:rPr lang="en-US" altLang="zh-CN"/>
            </a:fld>
            <a:endParaRPr lang="en-US" altLang="zh-CN"/>
          </a:p>
        </p:txBody>
      </p:sp>
      <p:sp>
        <p:nvSpPr>
          <p:cNvPr id="6" name="Footer Placeholder 4"/>
          <p:cNvSpPr>
            <a:spLocks noGrp="1"/>
          </p:cNvSpPr>
          <p:nvPr>
            <p:ph type="ftr" sz="quarter" idx="11"/>
          </p:nvPr>
        </p:nvSpPr>
        <p:spPr/>
        <p:txBody>
          <a:bodyPr/>
          <a:lstStyle>
            <a:lvl1pPr>
              <a:defRPr/>
            </a:lvl1pPr>
          </a:lstStyle>
          <a:p>
            <a:pPr>
              <a:defRPr/>
            </a:pPr>
            <a:r>
              <a:rPr lang="en-US"/>
              <a:t>Medi Trump</a:t>
            </a:r>
            <a:endParaRPr lang="en-US"/>
          </a:p>
        </p:txBody>
      </p:sp>
      <p:sp>
        <p:nvSpPr>
          <p:cNvPr id="7" name="Slide Number Placeholder 5"/>
          <p:cNvSpPr>
            <a:spLocks noGrp="1"/>
          </p:cNvSpPr>
          <p:nvPr>
            <p:ph type="sldNum" sz="quarter" idx="12"/>
          </p:nvPr>
        </p:nvSpPr>
        <p:spPr/>
        <p:txBody>
          <a:bodyPr/>
          <a:lstStyle>
            <a:lvl1pPr>
              <a:defRPr/>
            </a:lvl1pPr>
          </a:lstStyle>
          <a:p>
            <a:pPr>
              <a:defRPr/>
            </a:pPr>
            <a:fld id="{032E59CD-5549-4D9E-9951-16F3885CD106}"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6"/>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noChangeArrowheads="1"/>
          </p:cNvSpPr>
          <p:nvPr>
            <p:ph type="title" idx="4294967295"/>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title style</a:t>
            </a:r>
            <a:endParaRPr lang="en-US" altLang="en-US"/>
          </a:p>
        </p:txBody>
      </p:sp>
      <p:sp>
        <p:nvSpPr>
          <p:cNvPr id="1028" name="Text Placeholder 2"/>
          <p:cNvSpPr>
            <a:spLocks noGrp="1" noChangeArrowheads="1"/>
          </p:cNvSpPr>
          <p:nvPr>
            <p:ph type="body" idx="9"/>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lstStyle>
            <a:lvl1pPr algn="r" eaLnBrk="1" hangingPunct="1">
              <a:defRPr sz="900">
                <a:solidFill>
                  <a:srgbClr val="898989"/>
                </a:solidFill>
                <a:ea typeface="宋体" panose="02010600030101010101" pitchFamily="2" charset="-122"/>
              </a:defRPr>
            </a:lvl1pPr>
          </a:lstStyle>
          <a:p>
            <a:pPr>
              <a:defRPr/>
            </a:pPr>
            <a:fld id="{50B5251D-48E2-499F-AA82-7309FABD0C71}" type="datetimeFigureOut">
              <a:rPr lang="en-US" altLang="zh-CN"/>
            </a:fld>
            <a:endParaRPr lang="en-US" altLang="zh-CN"/>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a:t>Medi Trump</a:t>
            </a: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lstStyle>
            <a:lvl1pPr algn="r" eaLnBrk="1" hangingPunct="1">
              <a:defRPr sz="900" smtClean="0">
                <a:solidFill>
                  <a:schemeClr val="accent1"/>
                </a:solidFill>
              </a:defRPr>
            </a:lvl1pPr>
          </a:lstStyle>
          <a:p>
            <a:pPr>
              <a:defRPr/>
            </a:pPr>
            <a:fld id="{B29D5D31-8E8F-411E-8F50-17C313079158}"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Text Placeholder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defRPr>
            </a:lvl1pPr>
          </a:lstStyle>
          <a:p>
            <a:pPr>
              <a:defRPr/>
            </a:pPr>
            <a:fld id="{86CC35D5-01D7-4268-96C8-B49753A9E93F}" type="datetime1">
              <a:rPr lang="en-US" altLang="zh-CN"/>
            </a:fld>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Medi Trump</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a:defRPr/>
            </a:pPr>
            <a:fld id="{8AB04478-6BF7-41F0-810D-C896B071CB0D}" type="slidenum">
              <a:rPr lang="en-US" altLang="en-US"/>
            </a:fld>
            <a:endParaRPr lang="en-US" altLang="en-US">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10.jpeg"/><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37.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tags" Target="../tags/tag2.xml"/><Relationship Id="rId2" Type="http://schemas.openxmlformats.org/officeDocument/2006/relationships/oleObject" Target="../embeddings/oleObject1.bin"/><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tags" Target="../tags/tag4.xml"/><Relationship Id="rId2" Type="http://schemas.openxmlformats.org/officeDocument/2006/relationships/oleObject" Target="../embeddings/oleObject2.bin"/><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tags" Target="../tags/tag6.xml"/><Relationship Id="rId2" Type="http://schemas.openxmlformats.org/officeDocument/2006/relationships/oleObject" Target="../embeddings/oleObject3.bin"/><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tags" Target="../tags/tag8.xml"/><Relationship Id="rId2" Type="http://schemas.openxmlformats.org/officeDocument/2006/relationships/oleObject" Target="../embeddings/oleObject4.bin"/><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media/media1.mp4"/></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p:nvPr>
        </p:nvSpPr>
        <p:spPr>
          <a:xfrm>
            <a:off x="230188" y="3270250"/>
            <a:ext cx="10042525" cy="3479800"/>
          </a:xfrm>
        </p:spPr>
        <p:txBody>
          <a:bodyPr/>
          <a:lstStyle/>
          <a:p>
            <a:pPr algn="ctr"/>
            <a:r>
              <a:rPr lang="en-US" altLang="en-US" sz="3200">
                <a:sym typeface="+mn-ea"/>
              </a:rPr>
              <a:t>Percutaneous Laser Disc Discectomy</a:t>
            </a:r>
            <a:r>
              <a:rPr lang="en-MY" altLang="en-US" sz="3200"/>
              <a:t>(PLDD) </a:t>
            </a:r>
            <a:br>
              <a:rPr lang="en-MY" altLang="en-US" sz="3200"/>
            </a:br>
            <a:r>
              <a:rPr lang="zh-CN" altLang="en-US" sz="3200">
                <a:ea typeface="宋体" panose="02010600030101010101" pitchFamily="2" charset="-122"/>
              </a:rPr>
              <a:t>is</a:t>
            </a:r>
            <a:br>
              <a:rPr lang="en-MY" altLang="en-US" sz="3200"/>
            </a:br>
            <a:r>
              <a:rPr lang="zh-CN" altLang="en-US" sz="3200">
                <a:ea typeface="宋体" panose="02010600030101010101" pitchFamily="2" charset="-122"/>
              </a:rPr>
              <a:t>a </a:t>
            </a:r>
            <a:r>
              <a:rPr lang="en-US" altLang="zh-CN" sz="3200">
                <a:ea typeface="宋体" panose="02010600030101010101" pitchFamily="2" charset="-122"/>
              </a:rPr>
              <a:t>M</a:t>
            </a:r>
            <a:r>
              <a:rPr lang="zh-CN" altLang="en-US" sz="3200">
                <a:ea typeface="宋体" panose="02010600030101010101" pitchFamily="2" charset="-122"/>
              </a:rPr>
              <a:t>inimally </a:t>
            </a:r>
            <a:r>
              <a:rPr lang="en-US" altLang="zh-CN" sz="3200">
                <a:ea typeface="宋体" panose="02010600030101010101" pitchFamily="2" charset="-122"/>
              </a:rPr>
              <a:t>I</a:t>
            </a:r>
            <a:r>
              <a:rPr lang="zh-CN" altLang="en-US" sz="3200">
                <a:ea typeface="宋体" panose="02010600030101010101" pitchFamily="2" charset="-122"/>
              </a:rPr>
              <a:t>nvasive </a:t>
            </a:r>
            <a:r>
              <a:rPr lang="en-US" altLang="zh-CN" sz="3200">
                <a:ea typeface="宋体" panose="02010600030101010101" pitchFamily="2" charset="-122"/>
              </a:rPr>
              <a:t>P</a:t>
            </a:r>
            <a:r>
              <a:rPr lang="zh-CN" altLang="en-US" sz="3200">
                <a:ea typeface="宋体" panose="02010600030101010101" pitchFamily="2" charset="-122"/>
              </a:rPr>
              <a:t>rocedure</a:t>
            </a:r>
            <a:br>
              <a:rPr lang="en-MY" altLang="en-US" sz="3200"/>
            </a:br>
            <a:r>
              <a:rPr lang="zh-CN" altLang="en-US" sz="3200">
                <a:ea typeface="宋体" panose="02010600030101010101" pitchFamily="2" charset="-122"/>
              </a:rPr>
              <a:t>for</a:t>
            </a:r>
            <a:br>
              <a:rPr lang="en-MY" altLang="zh-CN" sz="3200">
                <a:ea typeface="宋体" panose="02010600030101010101" pitchFamily="2" charset="-122"/>
              </a:rPr>
            </a:br>
            <a:r>
              <a:rPr lang="en-US" altLang="en-MY" sz="3200"/>
              <a:t>Prolapsed Intervertebral Disc</a:t>
            </a:r>
            <a:r>
              <a:rPr lang="en-MY" altLang="en-US" sz="3200"/>
              <a:t>(PID)</a:t>
            </a:r>
            <a:endParaRPr lang="en-MY" altLang="en-US" sz="3200"/>
          </a:p>
        </p:txBody>
      </p:sp>
      <p:pic>
        <p:nvPicPr>
          <p:cNvPr id="921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6238" y="296863"/>
            <a:ext cx="22320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drarunlnaik.com/wp-content/uploads/2014/08/disc_prolapse.123215956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136525"/>
            <a:ext cx="23002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p:cNvSpPr>
            <a:spLocks noChangeArrowheads="1"/>
          </p:cNvSpPr>
          <p:nvPr/>
        </p:nvSpPr>
        <p:spPr bwMode="auto">
          <a:xfrm>
            <a:off x="2871788" y="2255838"/>
            <a:ext cx="3808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MY" altLang="en-US" sz="6000"/>
              <a:t>PLDD - PID</a:t>
            </a:r>
            <a:endParaRPr lang="en-MY" altLang="en-US"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663" y="211138"/>
            <a:ext cx="27527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13" y="1477963"/>
            <a:ext cx="2628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2397125"/>
            <a:ext cx="2600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763" y="3559175"/>
            <a:ext cx="32670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755650" y="2846388"/>
            <a:ext cx="18653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a:t>  Normal disc</a:t>
            </a:r>
            <a:endParaRPr lang="en-US" altLang="en-US"/>
          </a:p>
          <a:p>
            <a:endParaRPr lang="zh-CN" altLang="en-MY">
              <a:ea typeface="宋体" panose="02010600030101010101" pitchFamily="2" charset="-122"/>
            </a:endParaRPr>
          </a:p>
        </p:txBody>
      </p:sp>
      <p:sp>
        <p:nvSpPr>
          <p:cNvPr id="18439" name="TextBox 6"/>
          <p:cNvSpPr txBox="1">
            <a:spLocks noChangeArrowheads="1"/>
          </p:cNvSpPr>
          <p:nvPr/>
        </p:nvSpPr>
        <p:spPr bwMode="auto">
          <a:xfrm>
            <a:off x="2424113" y="4105275"/>
            <a:ext cx="3657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a:t>Contained herniated disc</a:t>
            </a:r>
            <a:endParaRPr lang="en-US" altLang="en-US"/>
          </a:p>
          <a:p>
            <a:endParaRPr lang="zh-CN" altLang="en-MY">
              <a:ea typeface="宋体" panose="02010600030101010101" pitchFamily="2" charset="-122"/>
            </a:endParaRPr>
          </a:p>
        </p:txBody>
      </p:sp>
      <p:sp>
        <p:nvSpPr>
          <p:cNvPr id="18440" name="TextBox 6"/>
          <p:cNvSpPr txBox="1">
            <a:spLocks noChangeArrowheads="1"/>
          </p:cNvSpPr>
          <p:nvPr/>
        </p:nvSpPr>
        <p:spPr bwMode="auto">
          <a:xfrm>
            <a:off x="4943475" y="5041900"/>
            <a:ext cx="395128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a:t>Contained herniation protruded disc</a:t>
            </a:r>
            <a:endParaRPr lang="en-US" altLang="en-US"/>
          </a:p>
          <a:p>
            <a:endParaRPr lang="zh-CN" altLang="en-MY">
              <a:ea typeface="宋体" panose="02010600030101010101" pitchFamily="2" charset="-122"/>
            </a:endParaRPr>
          </a:p>
        </p:txBody>
      </p:sp>
      <p:sp>
        <p:nvSpPr>
          <p:cNvPr id="18441" name="Rectangle 8"/>
          <p:cNvSpPr>
            <a:spLocks noChangeArrowheads="1"/>
          </p:cNvSpPr>
          <p:nvPr/>
        </p:nvSpPr>
        <p:spPr bwMode="auto">
          <a:xfrm>
            <a:off x="8599488" y="6102350"/>
            <a:ext cx="291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lvl="2"/>
            <a:r>
              <a:rPr lang="en-US" altLang="en-US"/>
              <a:t>Sequestrated disc</a:t>
            </a:r>
            <a:endParaRPr lang="zh-CN" altLang="en-US">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shutterstock.com/display_pic_with_logo/1764842/280146626/stock-photo-man-hand-writing-symptoms-black-marker-on-visual-screen-isolated-on-white-business-technology-28014662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425" y="530225"/>
            <a:ext cx="72088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4559300" y="736600"/>
            <a:ext cx="4857750" cy="869950"/>
          </a:xfrm>
        </p:spPr>
        <p:txBody>
          <a:bodyPr/>
          <a:lstStyle/>
          <a:p>
            <a:r>
              <a:rPr altLang="en-US"/>
              <a:t>What is sciatica?</a:t>
            </a:r>
            <a:endParaRPr altLang="en-US"/>
          </a:p>
        </p:txBody>
      </p:sp>
      <p:pic>
        <p:nvPicPr>
          <p:cNvPr id="20483" name="Picture 2" descr="https://encrypted-tbn3.gstatic.com/images?q=tbn:ANd9GcQTbYbQ8MOsQ9hkYminnCrf2DQAHc1HxR2XtvdiQpIgo5XFj8I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4525" y="14288"/>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www.chirogeek.com/Sciatica_Full_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2379663"/>
            <a:ext cx="24384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www.familyhealthonline.ca/fho/familymedicine/_images/FM_spine_discHerniationAndScia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74863"/>
            <a:ext cx="3328988"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
          <p:cNvSpPr txBox="1">
            <a:spLocks noChangeArrowheads="1"/>
          </p:cNvSpPr>
          <p:nvPr/>
        </p:nvSpPr>
        <p:spPr bwMode="auto">
          <a:xfrm>
            <a:off x="635000" y="4483100"/>
            <a:ext cx="189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zh-CN" altLang="en-US">
                <a:ea typeface="宋体" panose="02010600030101010101" pitchFamily="2" charset="-122"/>
              </a:rPr>
              <a:t>（sciatic nerve）</a:t>
            </a:r>
            <a:endParaRPr lang="zh-CN" altLang="en-US">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altLang="en-US"/>
              <a:t>Radicular pain </a:t>
            </a:r>
            <a:endParaRPr lang="en-MY" altLang="en-US"/>
          </a:p>
        </p:txBody>
      </p:sp>
      <p:pic>
        <p:nvPicPr>
          <p:cNvPr id="21507" name="Picture 2" descr="http://www.e-algos.com/wp-content/uploads/2011/02/Cervical_Radiculopathy.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1905000"/>
            <a:ext cx="36528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catalog.nucleusinc.com/imagescooked/1108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dn.xl.thumbs.canstockphoto.com/canstock2281022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3975" y="1101725"/>
            <a:ext cx="694055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946150" y="1059180"/>
            <a:ext cx="32086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zh-CN" sz="5400">
                <a:ea typeface="宋体" panose="02010600030101010101" pitchFamily="2" charset="-122"/>
              </a:rPr>
              <a:t>D</a:t>
            </a:r>
            <a:r>
              <a:rPr lang="zh-CN" altLang="en-US" sz="5400">
                <a:ea typeface="宋体" panose="02010600030101010101" pitchFamily="2" charset="-122"/>
              </a:rPr>
              <a:t>iagnosis</a:t>
            </a:r>
            <a:endParaRPr lang="zh-CN" altLang="en-US" sz="540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1074420" y="657860"/>
            <a:ext cx="7720330" cy="777875"/>
          </a:xfrm>
        </p:spPr>
        <p:txBody>
          <a:bodyPr>
            <a:normAutofit fontScale="90000"/>
          </a:bodyPr>
          <a:lstStyle/>
          <a:p>
            <a:r>
              <a:rPr lang="en-US" altLang="zh-CN">
                <a:ea typeface="宋体" panose="02010600030101010101" pitchFamily="2" charset="-122"/>
              </a:rPr>
              <a:t>Magnetic Resonance Imaging</a:t>
            </a:r>
            <a:r>
              <a:rPr lang="zh-CN" altLang="en-US">
                <a:ea typeface="宋体" panose="02010600030101010101" pitchFamily="2" charset="-122"/>
              </a:rPr>
              <a:t>（</a:t>
            </a:r>
            <a:r>
              <a:rPr lang="en-US" altLang="en-US"/>
              <a:t>MRI </a:t>
            </a:r>
            <a:r>
              <a:rPr lang="zh-CN" altLang="en-US">
                <a:ea typeface="宋体" panose="02010600030101010101" pitchFamily="2" charset="-122"/>
              </a:rPr>
              <a:t>）</a:t>
            </a:r>
            <a:endParaRPr lang="zh-CN" altLang="en-US">
              <a:ea typeface="宋体" panose="02010600030101010101" pitchFamily="2" charset="-122"/>
            </a:endParaRPr>
          </a:p>
        </p:txBody>
      </p:sp>
      <p:pic>
        <p:nvPicPr>
          <p:cNvPr id="23555" name="Picture 2" descr="http://www.texasback.com/_images/conditions/0000/0010/MRI_HNP_72_dpi_350_p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60525" y="1770063"/>
            <a:ext cx="377031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spinecare4you.net/dotAsset/9c7cc6e5-6b88-4b11-a09d-9d5a360d9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1520825"/>
            <a:ext cx="48768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itle 1"/>
          <p:cNvSpPr txBox="1">
            <a:spLocks noChangeArrowheads="1"/>
          </p:cNvSpPr>
          <p:nvPr/>
        </p:nvSpPr>
        <p:spPr bwMode="auto">
          <a:xfrm>
            <a:off x="1074420" y="5549900"/>
            <a:ext cx="862203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zh-CN" sz="3200">
                <a:solidFill>
                  <a:schemeClr val="accent1"/>
                </a:solidFill>
                <a:ea typeface="宋体" panose="02010600030101010101" pitchFamily="2" charset="-122"/>
                <a:sym typeface="+mn-ea"/>
              </a:rPr>
              <a:t>Prolapsed Intervertebral Disc</a:t>
            </a:r>
            <a:r>
              <a:rPr lang="zh-CN" altLang="en-US" sz="3200">
                <a:solidFill>
                  <a:schemeClr val="accent1"/>
                </a:solidFill>
                <a:ea typeface="宋体" panose="02010600030101010101" pitchFamily="2" charset="-122"/>
              </a:rPr>
              <a:t>（</a:t>
            </a:r>
            <a:r>
              <a:rPr lang="en-US" altLang="zh-CN" sz="3200">
                <a:solidFill>
                  <a:schemeClr val="accent1"/>
                </a:solidFill>
                <a:ea typeface="宋体" panose="02010600030101010101" pitchFamily="2" charset="-122"/>
              </a:rPr>
              <a:t>PID</a:t>
            </a:r>
            <a:r>
              <a:rPr lang="zh-CN" altLang="en-US" sz="2800">
                <a:solidFill>
                  <a:schemeClr val="accent1"/>
                </a:solidFill>
                <a:ea typeface="宋体" panose="02010600030101010101" pitchFamily="2" charset="-122"/>
              </a:rPr>
              <a:t>）</a:t>
            </a:r>
            <a:endParaRPr lang="en-MY" altLang="en-US" sz="28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sr.photos2.fotosearch.com/bthumb/CSP/CSP034/k2607554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9138" y="163513"/>
            <a:ext cx="6278562"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1989455" y="3331845"/>
            <a:ext cx="387540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zh-CN" sz="6000">
                <a:ea typeface="宋体" panose="02010600030101010101" pitchFamily="2" charset="-122"/>
              </a:rPr>
              <a:t>T</a:t>
            </a:r>
            <a:r>
              <a:rPr lang="zh-CN" altLang="en-US" sz="6000">
                <a:ea typeface="宋体" panose="02010600030101010101" pitchFamily="2" charset="-122"/>
              </a:rPr>
              <a:t>reat</a:t>
            </a:r>
            <a:r>
              <a:rPr lang="en-US" altLang="zh-CN" sz="6000">
                <a:ea typeface="宋体" panose="02010600030101010101" pitchFamily="2" charset="-122"/>
              </a:rPr>
              <a:t>ment</a:t>
            </a:r>
            <a:endParaRPr lang="en-US" altLang="zh-CN" sz="600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66750" y="295275"/>
            <a:ext cx="8596313" cy="1320800"/>
          </a:xfrm>
        </p:spPr>
        <p:txBody>
          <a:bodyPr/>
          <a:lstStyle/>
          <a:p>
            <a:r>
              <a:rPr lang="zh-CN" altLang="en-US">
                <a:ea typeface="宋体" panose="02010600030101010101" pitchFamily="2" charset="-122"/>
              </a:rPr>
              <a:t>How to Treat a </a:t>
            </a:r>
            <a:r>
              <a:rPr lang="en-US" altLang="zh-CN">
                <a:ea typeface="宋体" panose="02010600030101010101" pitchFamily="2" charset="-122"/>
              </a:rPr>
              <a:t>PID</a:t>
            </a:r>
            <a:r>
              <a:rPr lang="en-MY" altLang="en-US"/>
              <a:t>?</a:t>
            </a:r>
            <a:endParaRPr lang="en-MY" altLang="en-US"/>
          </a:p>
        </p:txBody>
      </p:sp>
      <p:sp>
        <p:nvSpPr>
          <p:cNvPr id="25603" name="Content Placeholder 2"/>
          <p:cNvSpPr>
            <a:spLocks noGrp="1" noChangeArrowheads="1"/>
          </p:cNvSpPr>
          <p:nvPr>
            <p:ph idx="1"/>
          </p:nvPr>
        </p:nvSpPr>
        <p:spPr>
          <a:xfrm>
            <a:off x="392430" y="965200"/>
            <a:ext cx="6406515" cy="5629275"/>
          </a:xfrm>
        </p:spPr>
        <p:txBody>
          <a:bodyPr/>
          <a:lstStyle/>
          <a:p>
            <a:r>
              <a:rPr lang="en-US" altLang="zh-CN" sz="2400">
                <a:ea typeface="宋体" panose="02010600030101010101" pitchFamily="2" charset="-122"/>
              </a:rPr>
              <a:t>C</a:t>
            </a:r>
            <a:r>
              <a:rPr lang="zh-CN" altLang="en-US" sz="2400">
                <a:ea typeface="宋体" panose="02010600030101010101" pitchFamily="2" charset="-122"/>
              </a:rPr>
              <a:t>onservative </a:t>
            </a:r>
            <a:r>
              <a:rPr lang="en-US" altLang="zh-CN" sz="2400">
                <a:ea typeface="宋体" panose="02010600030101010101" pitchFamily="2" charset="-122"/>
              </a:rPr>
              <a:t>t</a:t>
            </a:r>
            <a:r>
              <a:rPr altLang="en-US" sz="2400">
                <a:sym typeface="+mn-ea"/>
              </a:rPr>
              <a:t>reatment</a:t>
            </a:r>
            <a:endParaRPr lang="zh-CN" altLang="en-US" sz="2400">
              <a:ea typeface="宋体" panose="02010600030101010101" pitchFamily="2" charset="-122"/>
            </a:endParaRPr>
          </a:p>
          <a:p>
            <a:r>
              <a:rPr lang="en-US" sz="2400"/>
              <a:t>O</a:t>
            </a:r>
            <a:r>
              <a:rPr altLang="en-US" sz="2400"/>
              <a:t>peration treatment:</a:t>
            </a:r>
            <a:endParaRPr altLang="en-US" sz="2400"/>
          </a:p>
          <a:p>
            <a:pPr lvl="1"/>
            <a:r>
              <a:rPr lang="en-MY" altLang="en-US" sz="2400">
                <a:solidFill>
                  <a:srgbClr val="3F7819"/>
                </a:solidFill>
              </a:rPr>
              <a:t>Percutaneous </a:t>
            </a:r>
            <a:endParaRPr lang="en-MY" altLang="en-US" sz="2400">
              <a:solidFill>
                <a:srgbClr val="3F7819"/>
              </a:solidFill>
            </a:endParaRPr>
          </a:p>
          <a:p>
            <a:pPr lvl="2"/>
            <a:r>
              <a:rPr lang="en-MY" altLang="en-US" sz="2400">
                <a:solidFill>
                  <a:srgbClr val="3F7819"/>
                </a:solidFill>
              </a:rPr>
              <a:t>PLDD </a:t>
            </a:r>
            <a:endParaRPr lang="en-MY" altLang="en-US" sz="2400">
              <a:solidFill>
                <a:srgbClr val="3F7819"/>
              </a:solidFill>
            </a:endParaRPr>
          </a:p>
          <a:p>
            <a:pPr lvl="3"/>
            <a:r>
              <a:rPr lang="zh-CN" altLang="en-US" sz="2400">
                <a:solidFill>
                  <a:srgbClr val="3F7819"/>
                </a:solidFill>
                <a:ea typeface="宋体" panose="02010600030101010101" pitchFamily="2" charset="-122"/>
              </a:rPr>
              <a:t>Herniated disc without nucleus pulposus</a:t>
            </a:r>
            <a:endParaRPr lang="zh-CN" altLang="en-US" sz="2400">
              <a:solidFill>
                <a:srgbClr val="3F7819"/>
              </a:solidFill>
              <a:ea typeface="宋体" panose="02010600030101010101" pitchFamily="2" charset="-122"/>
            </a:endParaRPr>
          </a:p>
          <a:p>
            <a:pPr lvl="2"/>
            <a:r>
              <a:rPr lang="en-MY" altLang="en-US" sz="2400"/>
              <a:t>Endoscopy </a:t>
            </a:r>
            <a:endParaRPr lang="en-MY" altLang="en-US" sz="2400"/>
          </a:p>
          <a:p>
            <a:pPr lvl="3"/>
            <a:r>
              <a:rPr lang="zh-CN" altLang="en-US" sz="2400">
                <a:ea typeface="宋体" panose="02010600030101010101" pitchFamily="2" charset="-122"/>
              </a:rPr>
              <a:t>Disc prolapse free type</a:t>
            </a:r>
            <a:endParaRPr lang="zh-CN" altLang="en-US" sz="2400">
              <a:ea typeface="宋体" panose="02010600030101010101" pitchFamily="2" charset="-122"/>
            </a:endParaRPr>
          </a:p>
          <a:p>
            <a:pPr lvl="1"/>
            <a:r>
              <a:rPr lang="en-MY" altLang="en-US" sz="2400"/>
              <a:t>Open </a:t>
            </a:r>
            <a:endParaRPr lang="en-MY" altLang="en-US" sz="2400"/>
          </a:p>
          <a:p>
            <a:pPr lvl="2"/>
            <a:r>
              <a:rPr lang="en-MY" altLang="en-US" sz="2400"/>
              <a:t>Open discectomy</a:t>
            </a:r>
            <a:endParaRPr lang="en-MY" altLang="en-US" sz="2400"/>
          </a:p>
          <a:p>
            <a:pPr lvl="2"/>
            <a:r>
              <a:rPr lang="en-MY" altLang="en-US" sz="2400"/>
              <a:t>Microdiscectomy</a:t>
            </a:r>
            <a:endParaRPr lang="zh-CN" altLang="en-MY" sz="2400">
              <a:ea typeface="宋体" panose="02010600030101010101" pitchFamily="2" charset="-122"/>
            </a:endParaRPr>
          </a:p>
        </p:txBody>
      </p:sp>
      <p:pic>
        <p:nvPicPr>
          <p:cNvPr id="2560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4635" y="897890"/>
            <a:ext cx="5354320" cy="535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ication Sign 1"/>
          <p:cNvSpPr/>
          <p:nvPr/>
        </p:nvSpPr>
        <p:spPr>
          <a:xfrm>
            <a:off x="9593263" y="3224213"/>
            <a:ext cx="1414462" cy="1468437"/>
          </a:xfrm>
          <a:prstGeom prst="mathMultiply">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rebuchet MS" panose="020B0603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5pPr>
          </a:lstStyle>
          <a:p>
            <a:pPr algn="ctr">
              <a:defRPr/>
            </a:pPr>
            <a:endParaRPr lang="en-MY" altLang="x-none" b="1" noProof="1">
              <a:solidFill>
                <a:srgbClr val="E7661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5181600" y="3448050"/>
            <a:ext cx="94297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en-MY" altLang="en-US" sz="2600">
              <a:latin typeface="Times New Roman" panose="02020603050405020304" pitchFamily="18" charset="0"/>
            </a:endParaRPr>
          </a:p>
        </p:txBody>
      </p:sp>
      <p:sp>
        <p:nvSpPr>
          <p:cNvPr id="103453" name="Rectangle 29"/>
          <p:cNvSpPr>
            <a:spLocks noGrp="1" noChangeArrowheads="1"/>
          </p:cNvSpPr>
          <p:nvPr>
            <p:ph type="title"/>
          </p:nvPr>
        </p:nvSpPr>
        <p:spPr>
          <a:xfrm>
            <a:off x="1595438" y="1071563"/>
            <a:ext cx="8929687" cy="1285875"/>
          </a:xfrm>
        </p:spPr>
        <p:txBody>
          <a:bodyPr/>
          <a:lstStyle/>
          <a:p>
            <a:pPr algn="ctr" eaLnBrk="1" hangingPunct="1"/>
            <a:r>
              <a:rPr lang="en-US" altLang="en-US" sz="3700"/>
              <a:t>Percutaneous Laser Disc Discectomy </a:t>
            </a:r>
            <a:br>
              <a:rPr lang="en-US" altLang="en-US" sz="3700"/>
            </a:br>
            <a:r>
              <a:rPr lang="en-US" altLang="en-US" sz="3700"/>
              <a:t>(PLDD)</a:t>
            </a:r>
            <a:endParaRPr lang="en-US" altLang="en-US" sz="3700"/>
          </a:p>
        </p:txBody>
      </p:sp>
      <p:pic>
        <p:nvPicPr>
          <p:cNvPr id="26628" name="Picture 5" descr="https://indianmedtrip.com/wp-content/uploads/2016/06/Dr.-Daniel-S.J.-Choy.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95525" y="3076575"/>
            <a:ext cx="26781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513" y="2976563"/>
            <a:ext cx="4089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53"/>
                                        </p:tgtEl>
                                        <p:attrNameLst>
                                          <p:attrName>style.visibility</p:attrName>
                                        </p:attrNameLst>
                                      </p:cBhvr>
                                      <p:to>
                                        <p:strVal val="visible"/>
                                      </p:to>
                                    </p:set>
                                    <p:anim calcmode="lin" valueType="num">
                                      <p:cBhvr additive="base">
                                        <p:cTn id="7" dur="500" fill="hold"/>
                                        <p:tgtEl>
                                          <p:spTgt spid="103453"/>
                                        </p:tgtEl>
                                        <p:attrNameLst>
                                          <p:attrName>ppt_x</p:attrName>
                                        </p:attrNameLst>
                                      </p:cBhvr>
                                      <p:tavLst>
                                        <p:tav tm="0">
                                          <p:val>
                                            <p:strVal val="#ppt_x"/>
                                          </p:val>
                                        </p:tav>
                                        <p:tav tm="100000">
                                          <p:val>
                                            <p:strVal val="#ppt_x"/>
                                          </p:val>
                                        </p:tav>
                                      </p:tavLst>
                                    </p:anim>
                                    <p:anim calcmode="lin" valueType="num">
                                      <p:cBhvr additive="base">
                                        <p:cTn id="8" dur="500" fill="hold"/>
                                        <p:tgtEl>
                                          <p:spTgt spid="103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19405" y="638175"/>
            <a:ext cx="9918065" cy="742950"/>
          </a:xfrm>
        </p:spPr>
        <p:txBody>
          <a:bodyPr/>
          <a:lstStyle/>
          <a:p>
            <a:r>
              <a:rPr lang="en-US" altLang="en-US" sz="3600">
                <a:sym typeface="+mn-ea"/>
              </a:rPr>
              <a:t>Percutaneous Laser Disc Discectomy</a:t>
            </a:r>
            <a:r>
              <a:rPr lang="zh-CN" altLang="en-US" sz="3600">
                <a:ea typeface="宋体" panose="02010600030101010101" pitchFamily="2" charset="-122"/>
              </a:rPr>
              <a:t>（</a:t>
            </a:r>
            <a:r>
              <a:rPr lang="en-US" altLang="zh-CN" sz="3600">
                <a:ea typeface="宋体" panose="02010600030101010101" pitchFamily="2" charset="-122"/>
              </a:rPr>
              <a:t>PLDD</a:t>
            </a:r>
            <a:r>
              <a:rPr lang="zh-CN" altLang="en-US" sz="3600">
                <a:ea typeface="宋体" panose="02010600030101010101" pitchFamily="2" charset="-122"/>
              </a:rPr>
              <a:t>）</a:t>
            </a:r>
            <a:endParaRPr lang="zh-CN" altLang="en-US" sz="3600">
              <a:ea typeface="宋体" panose="02010600030101010101" pitchFamily="2" charset="-122"/>
            </a:endParaRPr>
          </a:p>
        </p:txBody>
      </p:sp>
      <p:sp>
        <p:nvSpPr>
          <p:cNvPr id="28675" name="Text Placeholder 2"/>
          <p:cNvSpPr>
            <a:spLocks noGrp="1" noChangeArrowheads="1"/>
          </p:cNvSpPr>
          <p:nvPr>
            <p:ph type="body" idx="1"/>
          </p:nvPr>
        </p:nvSpPr>
        <p:spPr>
          <a:xfrm>
            <a:off x="677863" y="1928813"/>
            <a:ext cx="8596312" cy="3459162"/>
          </a:xfrm>
        </p:spPr>
        <p:txBody>
          <a:bodyPr/>
          <a:lstStyle/>
          <a:p>
            <a:r>
              <a:rPr lang="en-US" altLang="en-US" sz="2800">
                <a:sym typeface="+mn-ea"/>
              </a:rPr>
              <a:t>Percutaneous Laser Disc Discectomy</a:t>
            </a:r>
            <a:r>
              <a:rPr sz="2800">
                <a:solidFill>
                  <a:srgbClr val="7F7F7F"/>
                </a:solidFill>
              </a:rPr>
              <a:t> surgery is the least invasive treatment compared to surgery (for non-prolapsed outer layer of the nucleus</a:t>
            </a:r>
            <a:r>
              <a:rPr lang="en-US" sz="2800">
                <a:solidFill>
                  <a:srgbClr val="7F7F7F"/>
                </a:solidFill>
              </a:rPr>
              <a:t>. </a:t>
            </a:r>
            <a:endParaRPr lang="en-US" sz="2800">
              <a:solidFill>
                <a:srgbClr val="7F7F7F"/>
              </a:solidFill>
            </a:endParaRPr>
          </a:p>
          <a:p>
            <a:r>
              <a:rPr sz="2800">
                <a:solidFill>
                  <a:srgbClr val="7F7F7F"/>
                </a:solidFill>
              </a:rPr>
              <a:t>pulposus)</a:t>
            </a:r>
            <a:r>
              <a:rPr lang="zh-CN" altLang="en-US" sz="2800">
                <a:solidFill>
                  <a:srgbClr val="7F7F7F"/>
                </a:solidFill>
                <a:ea typeface="宋体" panose="02010600030101010101" pitchFamily="2" charset="-122"/>
              </a:rPr>
              <a:t>The pulsed laser vaporizes the nucleus pulposus of the protruding intervertebral disc, reducing or eliminating the compression and stimulation of the nerves.</a:t>
            </a:r>
            <a:endParaRPr lang="zh-CN" altLang="en-US" sz="2800">
              <a:solidFill>
                <a:srgbClr val="7F7F7F"/>
              </a:solidFill>
              <a:ea typeface="宋体" panose="02010600030101010101" pitchFamily="2" charset="-122"/>
            </a:endParaRPr>
          </a:p>
          <a:p>
            <a:r>
              <a:rPr altLang="en-US" sz="2800">
                <a:solidFill>
                  <a:srgbClr val="7F7F7F"/>
                </a:solidFill>
              </a:rPr>
              <a:t>The success rate can reach 70-75%</a:t>
            </a:r>
            <a:endParaRPr altLang="en-US" sz="2800">
              <a:solidFill>
                <a:srgbClr val="7F7F7F"/>
              </a:solidFill>
            </a:endParaRPr>
          </a:p>
        </p:txBody>
      </p:sp>
      <p:sp>
        <p:nvSpPr>
          <p:cNvPr id="28676" name="Rectangle 4"/>
          <p:cNvSpPr>
            <a:spLocks noChangeArrowheads="1"/>
          </p:cNvSpPr>
          <p:nvPr/>
        </p:nvSpPr>
        <p:spPr bwMode="auto">
          <a:xfrm>
            <a:off x="5276850" y="560388"/>
            <a:ext cx="209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IN" altLang="en-US" b="1">
                <a:solidFill>
                  <a:schemeClr val="bg1"/>
                </a:solidFill>
              </a:rPr>
              <a:t>Broad  Herniation</a:t>
            </a:r>
            <a:endParaRPr lang="en-IN" altLang="en-US" b="1">
              <a:solidFill>
                <a:schemeClr val="bg1"/>
              </a:solidFill>
            </a:endParaRPr>
          </a:p>
        </p:txBody>
      </p:sp>
      <p:sp>
        <p:nvSpPr>
          <p:cNvPr id="28677" name="Rectangle 5"/>
          <p:cNvSpPr>
            <a:spLocks noChangeArrowheads="1"/>
          </p:cNvSpPr>
          <p:nvPr/>
        </p:nvSpPr>
        <p:spPr bwMode="auto">
          <a:xfrm>
            <a:off x="7758113" y="638175"/>
            <a:ext cx="1312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IN" altLang="en-US" b="1">
                <a:solidFill>
                  <a:schemeClr val="bg1"/>
                </a:solidFill>
              </a:rPr>
              <a:t>Protrusion</a:t>
            </a:r>
            <a:endParaRPr lang="en-IN" altLang="en-US" b="1">
              <a:solidFill>
                <a:schemeClr val="bg1"/>
              </a:solidFill>
            </a:endParaRPr>
          </a:p>
        </p:txBody>
      </p:sp>
      <p:sp>
        <p:nvSpPr>
          <p:cNvPr id="28678" name="Rectangle 8"/>
          <p:cNvSpPr>
            <a:spLocks noChangeArrowheads="1"/>
          </p:cNvSpPr>
          <p:nvPr/>
        </p:nvSpPr>
        <p:spPr bwMode="auto">
          <a:xfrm>
            <a:off x="7572375" y="5103813"/>
            <a:ext cx="1182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IN" altLang="en-US" b="1">
                <a:solidFill>
                  <a:schemeClr val="bg1"/>
                </a:solidFill>
              </a:rPr>
              <a:t>Migration</a:t>
            </a:r>
            <a:endParaRPr lang="en-IN" altLang="en-US" b="1">
              <a:solidFill>
                <a:schemeClr val="bg1"/>
              </a:solidFill>
            </a:endParaRPr>
          </a:p>
        </p:txBody>
      </p:sp>
      <p:sp>
        <p:nvSpPr>
          <p:cNvPr id="28679" name="TextBox 11"/>
          <p:cNvSpPr txBox="1">
            <a:spLocks noChangeArrowheads="1"/>
          </p:cNvSpPr>
          <p:nvPr/>
        </p:nvSpPr>
        <p:spPr bwMode="auto">
          <a:xfrm>
            <a:off x="5641975" y="29733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endParaRPr lang="en-MY"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US" altLang="en-MY">
                <a:sym typeface="+mn-ea"/>
              </a:rPr>
              <a:t>Prolapsed Intervertebral Disc</a:t>
            </a:r>
            <a:r>
              <a:rPr lang="en-MY" altLang="en-US"/>
              <a:t> (PID)</a:t>
            </a:r>
            <a:endParaRPr lang="en-MY" altLang="en-US"/>
          </a:p>
        </p:txBody>
      </p:sp>
      <p:pic>
        <p:nvPicPr>
          <p:cNvPr id="10243" name="Picture 4" descr="http://drarunlnaik.com/wp-content/uploads/2014/08/disc_prolapse.123215956_st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930400"/>
            <a:ext cx="58547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227330" y="327660"/>
            <a:ext cx="9851390" cy="1320800"/>
          </a:xfrm>
        </p:spPr>
        <p:txBody>
          <a:bodyPr/>
          <a:lstStyle/>
          <a:p>
            <a:r>
              <a:rPr lang="en-US" altLang="en-US">
                <a:sym typeface="+mn-ea"/>
              </a:rPr>
              <a:t>Percutaneous Laser Disc Discectomy</a:t>
            </a:r>
            <a:r>
              <a:rPr lang="zh-CN" altLang="en-US">
                <a:ea typeface="宋体" panose="02010600030101010101" pitchFamily="2" charset="-122"/>
              </a:rPr>
              <a:t>（</a:t>
            </a:r>
            <a:r>
              <a:rPr lang="en-US" altLang="zh-CN">
                <a:ea typeface="宋体" panose="02010600030101010101" pitchFamily="2" charset="-122"/>
              </a:rPr>
              <a:t>PLDD</a:t>
            </a:r>
            <a:r>
              <a:rPr lang="zh-CN" altLang="en-US">
                <a:ea typeface="宋体" panose="02010600030101010101" pitchFamily="2" charset="-122"/>
              </a:rPr>
              <a:t>）</a:t>
            </a:r>
            <a:endParaRPr lang="en-MY" altLang="en-US"/>
          </a:p>
        </p:txBody>
      </p:sp>
      <p:sp>
        <p:nvSpPr>
          <p:cNvPr id="29699" name="Content Placeholder 3"/>
          <p:cNvSpPr>
            <a:spLocks noGrp="1" noChangeArrowheads="1"/>
          </p:cNvSpPr>
          <p:nvPr>
            <p:ph idx="1"/>
          </p:nvPr>
        </p:nvSpPr>
        <p:spPr>
          <a:xfrm>
            <a:off x="227330" y="1183005"/>
            <a:ext cx="10823575" cy="2959100"/>
          </a:xfrm>
        </p:spPr>
        <p:txBody>
          <a:bodyPr/>
          <a:lstStyle/>
          <a:p>
            <a:r>
              <a:rPr lang="zh-CN" altLang="en-US" sz="1800">
                <a:ea typeface="宋体" panose="02010600030101010101" pitchFamily="2" charset="-122"/>
              </a:rPr>
              <a:t>A spinal needle is used to enter the diseased intervertebral disc (nucleus) through the skin, a thin optical fiber is introduced through the needle, and then a laser is activated to vaporize part of the nucleus pulposus of the intervertebral disc.</a:t>
            </a:r>
            <a:endParaRPr lang="zh-CN" altLang="en-US" sz="1800">
              <a:ea typeface="宋体" panose="02010600030101010101" pitchFamily="2" charset="-122"/>
            </a:endParaRPr>
          </a:p>
          <a:p>
            <a:r>
              <a:rPr lang="zh-CN" altLang="en-US" sz="1800">
                <a:ea typeface="宋体" panose="02010600030101010101" pitchFamily="2" charset="-122"/>
              </a:rPr>
              <a:t>The energy of the laser cavitates the lesioned nucleus pulposus, reduces the pressure in the intervertebral disc, relieves and eliminates the compression on the sciatic nerve or vertebral artery nerve, and does not cause damage to the peripheral nerve tissue.</a:t>
            </a:r>
            <a:endParaRPr lang="zh-CN" altLang="en-US" sz="1800">
              <a:ea typeface="宋体" panose="02010600030101010101" pitchFamily="2" charset="-122"/>
            </a:endParaRPr>
          </a:p>
          <a:p>
            <a:r>
              <a:rPr lang="zh-CN" altLang="en-US" sz="1800">
                <a:ea typeface="宋体" panose="02010600030101010101" pitchFamily="2" charset="-122"/>
              </a:rPr>
              <a:t>After laser irradiation, the pressure in the intervertebral disc is reduced, and the nucleus pulposus is gradually replaced by cartilage fibers.</a:t>
            </a:r>
            <a:endParaRPr lang="zh-CN" altLang="en-US" sz="1800">
              <a:ea typeface="宋体" panose="02010600030101010101" pitchFamily="2" charset="-122"/>
            </a:endParaRPr>
          </a:p>
          <a:p>
            <a:r>
              <a:rPr lang="zh-CN" altLang="en-US" sz="1800">
                <a:ea typeface="宋体" panose="02010600030101010101" pitchFamily="2" charset="-122"/>
              </a:rPr>
              <a:t>Based on experimental studies it has been determined that the temperature of the laser vaporized intervertebral disc does not have a thermal effect on the intervertebral foramen (neural foramen) or spinal canal</a:t>
            </a:r>
            <a:r>
              <a:rPr lang="en-US" altLang="zh-CN" sz="1800">
                <a:ea typeface="宋体" panose="02010600030101010101" pitchFamily="2" charset="-122"/>
              </a:rPr>
              <a:t>.</a:t>
            </a:r>
            <a:endParaRPr lang="en-MY" altLang="en-US" sz="1800"/>
          </a:p>
          <a:p>
            <a:pPr>
              <a:buFont typeface="Wingdings 3" panose="05040102010807070707" pitchFamily="18" charset="2"/>
              <a:buNone/>
            </a:pPr>
            <a:endParaRPr lang="en-MY" altLang="en-US" sz="1800"/>
          </a:p>
        </p:txBody>
      </p:sp>
      <p:pic>
        <p:nvPicPr>
          <p:cNvPr id="29700" name="Picture 5" descr="http://www.gigaalaser.com/assets/images/about/pldd_b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24175" y="4490085"/>
            <a:ext cx="6174105" cy="23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noChangeArrowheads="1"/>
          </p:cNvSpPr>
          <p:nvPr>
            <p:ph type="title"/>
          </p:nvPr>
        </p:nvSpPr>
        <p:spPr/>
        <p:txBody>
          <a:bodyPr/>
          <a:lstStyle/>
          <a:p>
            <a:r>
              <a:rPr lang="en-MY" altLang="en-US"/>
              <a:t>PLDD</a:t>
            </a:r>
            <a:endParaRPr lang="en-MY" altLang="en-US"/>
          </a:p>
        </p:txBody>
      </p:sp>
      <p:sp>
        <p:nvSpPr>
          <p:cNvPr id="30723" name="Content Placeholder 7"/>
          <p:cNvSpPr>
            <a:spLocks noGrp="1" noChangeArrowheads="1"/>
          </p:cNvSpPr>
          <p:nvPr>
            <p:ph idx="1"/>
          </p:nvPr>
        </p:nvSpPr>
        <p:spPr>
          <a:xfrm>
            <a:off x="677863" y="1535113"/>
            <a:ext cx="9507537" cy="4932362"/>
          </a:xfrm>
        </p:spPr>
        <p:txBody>
          <a:bodyPr/>
          <a:lstStyle/>
          <a:p>
            <a:r>
              <a:rPr sz="3600">
                <a:ea typeface="宋体" panose="02010600030101010101" pitchFamily="2" charset="-122"/>
              </a:rPr>
              <a:t>It was recognized by the US Food and Drug Administration (FDA) in 1991.</a:t>
            </a:r>
            <a:endParaRPr sz="3600">
              <a:ea typeface="宋体" panose="02010600030101010101" pitchFamily="2" charset="-122"/>
            </a:endParaRPr>
          </a:p>
          <a:p>
            <a:r>
              <a:rPr sz="3600"/>
              <a:t>In January 2000, the American Medical Association awarded Current Procedural Terminology (CPT) codes.</a:t>
            </a:r>
            <a:endParaRPr sz="3600"/>
          </a:p>
          <a:p>
            <a:r>
              <a:rPr lang="zh-CN" altLang="en-MY" sz="3600">
                <a:ea typeface="宋体" panose="02010600030101010101" pitchFamily="2" charset="-122"/>
              </a:rPr>
              <a:t>Reimbursed by a U.S. third-party payer.</a:t>
            </a:r>
            <a:endParaRPr lang="zh-CN" altLang="en-MY" sz="3600">
              <a:ea typeface="宋体" panose="02010600030101010101" pitchFamily="2"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2495550" y="277813"/>
            <a:ext cx="5611813" cy="825500"/>
          </a:xfrm>
        </p:spPr>
        <p:txBody>
          <a:bodyPr/>
          <a:lstStyle/>
          <a:p>
            <a:r>
              <a:rPr lang="zh-CN" altLang="en-US">
                <a:ea typeface="宋体" panose="02010600030101010101" pitchFamily="2" charset="-122"/>
              </a:rPr>
              <a:t>   </a:t>
            </a:r>
            <a:r>
              <a:rPr lang="en-US" altLang="zh-CN">
                <a:ea typeface="宋体" panose="02010600030101010101" pitchFamily="2" charset="-122"/>
              </a:rPr>
              <a:t>O</a:t>
            </a:r>
            <a:r>
              <a:rPr lang="zh-CN" altLang="en-US">
                <a:ea typeface="宋体" panose="02010600030101010101" pitchFamily="2" charset="-122"/>
              </a:rPr>
              <a:t>pen </a:t>
            </a:r>
            <a:r>
              <a:rPr lang="en-US" altLang="zh-CN">
                <a:ea typeface="宋体" panose="02010600030101010101" pitchFamily="2" charset="-122"/>
              </a:rPr>
              <a:t>D</a:t>
            </a:r>
            <a:r>
              <a:rPr lang="zh-CN" altLang="en-US">
                <a:ea typeface="宋体" panose="02010600030101010101" pitchFamily="2" charset="-122"/>
              </a:rPr>
              <a:t>iscectomy</a:t>
            </a:r>
            <a:endParaRPr lang="zh-CN" altLang="en-US">
              <a:ea typeface="宋体" panose="02010600030101010101" pitchFamily="2" charset="-122"/>
            </a:endParaRPr>
          </a:p>
        </p:txBody>
      </p:sp>
      <p:sp>
        <p:nvSpPr>
          <p:cNvPr id="31747" name="Text Placeholder 2"/>
          <p:cNvSpPr>
            <a:spLocks noGrp="1" noChangeArrowheads="1"/>
          </p:cNvSpPr>
          <p:nvPr>
            <p:ph type="body" idx="1"/>
          </p:nvPr>
        </p:nvSpPr>
        <p:spPr>
          <a:xfrm>
            <a:off x="617855" y="1103313"/>
            <a:ext cx="5026025" cy="5286375"/>
          </a:xfrm>
        </p:spPr>
        <p:txBody>
          <a:bodyPr/>
          <a:lstStyle/>
          <a:p>
            <a:r>
              <a:rPr lang="en-US" altLang="zh-CN" sz="2400">
                <a:solidFill>
                  <a:srgbClr val="7F7F7F"/>
                </a:solidFill>
                <a:ea typeface="宋体" panose="02010600030101010101" pitchFamily="2" charset="-122"/>
              </a:rPr>
              <a:t>1934: </a:t>
            </a:r>
            <a:endParaRPr lang="en-US" altLang="zh-CN" sz="2400">
              <a:solidFill>
                <a:srgbClr val="7F7F7F"/>
              </a:solidFill>
              <a:ea typeface="宋体" panose="02010600030101010101" pitchFamily="2" charset="-122"/>
            </a:endParaRPr>
          </a:p>
          <a:p>
            <a:pPr>
              <a:buFont typeface="Arial" panose="020B0604020202020204" pitchFamily="34" charset="0"/>
              <a:buChar char="•"/>
            </a:pPr>
            <a:r>
              <a:rPr lang="zh-CN" altLang="en-US" sz="2400">
                <a:solidFill>
                  <a:srgbClr val="7F7F7F"/>
                </a:solidFill>
                <a:ea typeface="宋体" panose="02010600030101010101" pitchFamily="2" charset="-122"/>
              </a:rPr>
              <a:t>Traditional open disc decompression surgery.</a:t>
            </a:r>
            <a:endParaRPr lang="zh-CN" altLang="en-US" sz="2400">
              <a:solidFill>
                <a:srgbClr val="7F7F7F"/>
              </a:solidFill>
              <a:ea typeface="宋体" panose="02010600030101010101" pitchFamily="2" charset="-122"/>
            </a:endParaRPr>
          </a:p>
          <a:p>
            <a:pPr>
              <a:buFont typeface="Arial" panose="020B0604020202020204" pitchFamily="34" charset="0"/>
              <a:buChar char="•"/>
            </a:pPr>
            <a:r>
              <a:rPr sz="2400">
                <a:solidFill>
                  <a:srgbClr val="7F7F7F"/>
                </a:solidFill>
                <a:ea typeface="宋体" panose="02010600030101010101" pitchFamily="2" charset="-122"/>
              </a:rPr>
              <a:t>This procedure was performed at Massachusetts General Hospital.</a:t>
            </a:r>
            <a:endParaRPr sz="2400">
              <a:solidFill>
                <a:srgbClr val="7F7F7F"/>
              </a:solidFill>
              <a:ea typeface="宋体" panose="02010600030101010101" pitchFamily="2" charset="-122"/>
            </a:endParaRPr>
          </a:p>
          <a:p>
            <a:pPr>
              <a:buFont typeface="Arial" panose="020B0604020202020204" pitchFamily="34" charset="0"/>
              <a:buChar char="•"/>
            </a:pPr>
            <a:r>
              <a:rPr lang="zh-CN" altLang="en-US" sz="2400">
                <a:solidFill>
                  <a:srgbClr val="7F7F7F"/>
                </a:solidFill>
                <a:ea typeface="宋体" panose="02010600030101010101" pitchFamily="2" charset="-122"/>
              </a:rPr>
              <a:t>An incision has to be made, the surrounding tissue is pulled apart, which destroys the muscle fibers, then part of the lamina is cut, a hole is made in the annulus fibrosus and the nucleus pulposus is removed.</a:t>
            </a:r>
            <a:endParaRPr lang="zh-CN" altLang="en-US" sz="2400">
              <a:solidFill>
                <a:srgbClr val="7F7F7F"/>
              </a:solidFill>
              <a:ea typeface="宋体" panose="02010600030101010101" pitchFamily="2" charset="-122"/>
            </a:endParaRPr>
          </a:p>
          <a:p>
            <a:pPr>
              <a:buFont typeface="Arial" panose="020B0604020202020204" pitchFamily="34" charset="0"/>
              <a:buChar char="•"/>
            </a:pPr>
            <a:r>
              <a:rPr lang="zh-CN" altLang="en-US" sz="2400">
                <a:solidFill>
                  <a:srgbClr val="7F7F7F"/>
                </a:solidFill>
                <a:ea typeface="宋体" panose="02010600030101010101" pitchFamily="2" charset="-122"/>
              </a:rPr>
              <a:t>Eventually scar tissue will remain.</a:t>
            </a:r>
            <a:endParaRPr lang="zh-CN" altLang="en-US" sz="2400">
              <a:solidFill>
                <a:srgbClr val="7F7F7F"/>
              </a:solidFill>
              <a:ea typeface="宋体" panose="02010600030101010101" pitchFamily="2" charset="-122"/>
            </a:endParaRPr>
          </a:p>
        </p:txBody>
      </p:sp>
      <p:pic>
        <p:nvPicPr>
          <p:cNvPr id="31748" name="Picture 5" descr="http://www.doereport.com/imagescooked/242W.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4108" y="1843088"/>
            <a:ext cx="572928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noChangeArrowheads="1"/>
          </p:cNvSpPr>
          <p:nvPr>
            <p:ph type="title"/>
          </p:nvPr>
        </p:nvSpPr>
        <p:spPr>
          <a:xfrm>
            <a:off x="677863" y="687388"/>
            <a:ext cx="8596312" cy="654050"/>
          </a:xfrm>
        </p:spPr>
        <p:txBody>
          <a:bodyPr/>
          <a:lstStyle/>
          <a:p>
            <a:r>
              <a:rPr lang="en-US" altLang="zh-CN">
                <a:ea typeface="宋体" panose="02010600030101010101" pitchFamily="2" charset="-122"/>
                <a:sym typeface="+mn-ea"/>
              </a:rPr>
              <a:t>O</a:t>
            </a:r>
            <a:r>
              <a:rPr lang="zh-CN" altLang="en-US">
                <a:ea typeface="宋体" panose="02010600030101010101" pitchFamily="2" charset="-122"/>
                <a:sym typeface="+mn-ea"/>
              </a:rPr>
              <a:t>pen </a:t>
            </a:r>
            <a:r>
              <a:rPr lang="en-US" altLang="zh-CN">
                <a:ea typeface="宋体" panose="02010600030101010101" pitchFamily="2" charset="-122"/>
                <a:sym typeface="+mn-ea"/>
              </a:rPr>
              <a:t>D</a:t>
            </a:r>
            <a:r>
              <a:rPr lang="zh-CN" altLang="en-US">
                <a:ea typeface="宋体" panose="02010600030101010101" pitchFamily="2" charset="-122"/>
                <a:sym typeface="+mn-ea"/>
              </a:rPr>
              <a:t>iscectomy</a:t>
            </a:r>
            <a:endParaRPr lang="en-MY" altLang="en-US"/>
          </a:p>
        </p:txBody>
      </p:sp>
      <p:sp>
        <p:nvSpPr>
          <p:cNvPr id="32771" name="Content Placeholder 4"/>
          <p:cNvSpPr>
            <a:spLocks noGrp="1" noChangeArrowheads="1"/>
          </p:cNvSpPr>
          <p:nvPr>
            <p:ph idx="1"/>
          </p:nvPr>
        </p:nvSpPr>
        <p:spPr>
          <a:xfrm>
            <a:off x="508635" y="1532255"/>
            <a:ext cx="8935085" cy="4382770"/>
          </a:xfrm>
        </p:spPr>
        <p:txBody>
          <a:bodyPr/>
          <a:lstStyle/>
          <a:p>
            <a:r>
              <a:rPr lang="en-US" altLang="zh-CN" sz="2400">
                <a:ea typeface="宋体" panose="02010600030101010101" pitchFamily="2" charset="-122"/>
              </a:rPr>
              <a:t>C</a:t>
            </a:r>
            <a:r>
              <a:rPr lang="zh-CN" altLang="en-US" sz="2400">
                <a:ea typeface="宋体" panose="02010600030101010101" pitchFamily="2" charset="-122"/>
              </a:rPr>
              <a:t>onclusion</a:t>
            </a:r>
            <a:r>
              <a:rPr lang="en-US" altLang="en-US" sz="2400"/>
              <a:t>:</a:t>
            </a:r>
            <a:endParaRPr lang="en-US" altLang="en-US" sz="2400"/>
          </a:p>
          <a:p>
            <a:r>
              <a:rPr lang="zh-CN" altLang="en-US" sz="2400">
                <a:ea typeface="宋体" panose="02010600030101010101" pitchFamily="2" charset="-122"/>
              </a:rPr>
              <a:t>Seriously affect the normal spinal structure. Due to the development of spinal instability, further spinal fixation and fusion surgery may be required.</a:t>
            </a:r>
            <a:endParaRPr lang="zh-CN" altLang="en-US" sz="2400">
              <a:ea typeface="宋体" panose="02010600030101010101" pitchFamily="2" charset="-122"/>
            </a:endParaRPr>
          </a:p>
          <a:p>
            <a:r>
              <a:rPr lang="en-US" altLang="zh-CN" sz="2400">
                <a:ea typeface="宋体" panose="02010600030101010101" pitchFamily="2" charset="-122"/>
              </a:rPr>
              <a:t>F</a:t>
            </a:r>
            <a:r>
              <a:rPr lang="zh-CN" altLang="en-US" sz="2400">
                <a:ea typeface="宋体" panose="02010600030101010101" pitchFamily="2" charset="-122"/>
              </a:rPr>
              <a:t>ixed fusion surgery</a:t>
            </a:r>
            <a:r>
              <a:rPr lang="en-US" altLang="en-US" sz="2400"/>
              <a:t>:</a:t>
            </a:r>
            <a:endParaRPr lang="en-US" altLang="en-US" sz="2400"/>
          </a:p>
          <a:p>
            <a:pPr algn="just">
              <a:buFont typeface="Arial" panose="020B0604020202020204" pitchFamily="34" charset="0"/>
              <a:buChar char="•"/>
            </a:pPr>
            <a:r>
              <a:rPr altLang="en-US" sz="2400"/>
              <a:t>Adjacent disc syndrome is due to the transfer of the original intervertebral activity of the fixed vertebral segment to the adjacent segment (upper or lower segment), resulting in excessive pressure on the adjacent segment, resulting in early degeneration and symptoms. Surgical treatment is also the use of a bone screw rod system to lengthen the fixed vertebral segment.</a:t>
            </a:r>
            <a:endParaRPr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6258" y="444500"/>
            <a:ext cx="8331200" cy="647700"/>
          </a:xfrm>
        </p:spPr>
        <p:txBody>
          <a:bodyPr/>
          <a:lstStyle/>
          <a:p>
            <a:pPr eaLnBrk="1" hangingPunct="1"/>
            <a:r>
              <a:rPr lang="en-US" altLang="en-US" sz="2600"/>
              <a:t>Percutaneous Disc Decompression</a:t>
            </a:r>
            <a:endParaRPr lang="en-US" altLang="en-US" sz="2600"/>
          </a:p>
        </p:txBody>
      </p:sp>
      <p:sp>
        <p:nvSpPr>
          <p:cNvPr id="33795" name="Rectangle 4"/>
          <p:cNvSpPr>
            <a:spLocks noGrp="1" noChangeArrowheads="1"/>
          </p:cNvSpPr>
          <p:nvPr>
            <p:ph idx="1"/>
          </p:nvPr>
        </p:nvSpPr>
        <p:spPr>
          <a:xfrm>
            <a:off x="536575" y="1228408"/>
            <a:ext cx="9842500" cy="5022850"/>
          </a:xfrm>
        </p:spPr>
        <p:txBody>
          <a:bodyPr/>
          <a:lstStyle/>
          <a:p>
            <a:pPr eaLnBrk="1" hangingPunct="1">
              <a:lnSpc>
                <a:spcPct val="80000"/>
              </a:lnSpc>
            </a:pPr>
            <a:r>
              <a:rPr lang="en-US" altLang="en-US" sz="2200" b="1"/>
              <a:t>Chymopapain Injections</a:t>
            </a:r>
            <a:endParaRPr lang="en-US" altLang="en-US" sz="2200"/>
          </a:p>
          <a:p>
            <a:pPr lvl="1" eaLnBrk="1" hangingPunct="1">
              <a:lnSpc>
                <a:spcPct val="80000"/>
              </a:lnSpc>
            </a:pPr>
            <a:r>
              <a:rPr lang="en-US" altLang="en-US" sz="1800"/>
              <a:t>In 1964, Smith reported that chymotrypsin could promote the dissolution of human nucleus pulposus.</a:t>
            </a:r>
            <a:endParaRPr lang="en-US" altLang="en-US" sz="1800"/>
          </a:p>
          <a:p>
            <a:pPr eaLnBrk="1" hangingPunct="1">
              <a:lnSpc>
                <a:spcPct val="80000"/>
              </a:lnSpc>
            </a:pPr>
            <a:r>
              <a:rPr lang="en-US" altLang="en-US" sz="2200" b="1"/>
              <a:t>Percutaneous</a:t>
            </a:r>
            <a:r>
              <a:rPr lang="en-US" altLang="en-US" sz="2200"/>
              <a:t> </a:t>
            </a:r>
            <a:r>
              <a:rPr lang="en-US" altLang="en-US" sz="2200" b="1"/>
              <a:t>Nucleotomy</a:t>
            </a:r>
            <a:endParaRPr lang="en-US" altLang="en-US" sz="2200"/>
          </a:p>
          <a:p>
            <a:pPr lvl="1" eaLnBrk="1" hangingPunct="1">
              <a:lnSpc>
                <a:spcPct val="80000"/>
              </a:lnSpc>
            </a:pPr>
            <a:r>
              <a:rPr lang="en-US" altLang="en-US" sz="1800"/>
              <a:t>In 1975 Hijikata first described good or excellent results in 68% of patients.</a:t>
            </a:r>
            <a:endParaRPr lang="en-US" altLang="en-US" sz="1800"/>
          </a:p>
          <a:p>
            <a:pPr eaLnBrk="1" hangingPunct="1">
              <a:lnSpc>
                <a:spcPct val="80000"/>
              </a:lnSpc>
            </a:pPr>
            <a:r>
              <a:rPr lang="en-US" altLang="en-US" sz="2200" b="1"/>
              <a:t>Percutaneous Lumbar Discectomy</a:t>
            </a:r>
            <a:r>
              <a:rPr lang="en-US" altLang="en-US" sz="2200"/>
              <a:t> </a:t>
            </a:r>
            <a:endParaRPr lang="en-US" altLang="en-US" sz="2200"/>
          </a:p>
          <a:p>
            <a:pPr lvl="1" eaLnBrk="1" hangingPunct="1">
              <a:lnSpc>
                <a:spcPct val="80000"/>
              </a:lnSpc>
            </a:pPr>
            <a:r>
              <a:rPr lang="en-US" altLang="en-US" sz="1800"/>
              <a:t>In 1985 Onik et al. introduced percutaneous lumbar discectomy.</a:t>
            </a:r>
            <a:endParaRPr lang="en-US" altLang="en-US" sz="1800"/>
          </a:p>
          <a:p>
            <a:pPr eaLnBrk="1" hangingPunct="1">
              <a:lnSpc>
                <a:spcPct val="80000"/>
              </a:lnSpc>
            </a:pPr>
            <a:r>
              <a:rPr lang="en-US" altLang="en-US" sz="2200" b="1">
                <a:solidFill>
                  <a:srgbClr val="0070C0"/>
                </a:solidFill>
              </a:rPr>
              <a:t>Laser</a:t>
            </a:r>
            <a:r>
              <a:rPr lang="en-US" altLang="en-US" sz="2200">
                <a:solidFill>
                  <a:srgbClr val="0070C0"/>
                </a:solidFill>
              </a:rPr>
              <a:t> </a:t>
            </a:r>
            <a:r>
              <a:rPr lang="en-US" altLang="en-US" sz="2200" b="1">
                <a:solidFill>
                  <a:srgbClr val="0070C0"/>
                </a:solidFill>
              </a:rPr>
              <a:t>Discectomy</a:t>
            </a:r>
            <a:r>
              <a:rPr lang="en-US" altLang="en-US" sz="2200">
                <a:solidFill>
                  <a:srgbClr val="0070C0"/>
                </a:solidFill>
              </a:rPr>
              <a:t> </a:t>
            </a:r>
            <a:endParaRPr lang="en-US" altLang="en-US" sz="2200">
              <a:solidFill>
                <a:srgbClr val="0070C0"/>
              </a:solidFill>
            </a:endParaRPr>
          </a:p>
          <a:p>
            <a:pPr lvl="1" eaLnBrk="1" hangingPunct="1">
              <a:lnSpc>
                <a:spcPct val="80000"/>
              </a:lnSpc>
            </a:pPr>
            <a:r>
              <a:rPr altLang="en-US" sz="1800">
                <a:solidFill>
                  <a:srgbClr val="0070C0"/>
                </a:solidFill>
              </a:rPr>
              <a:t>In 1987, Choy and Ascher were the first to use laser to vaporize the nucleus pulposus of the intervertebral disc.</a:t>
            </a:r>
            <a:endParaRPr lang="en-US" altLang="en-US" sz="1800"/>
          </a:p>
          <a:p>
            <a:pPr eaLnBrk="1" hangingPunct="1">
              <a:lnSpc>
                <a:spcPct val="80000"/>
              </a:lnSpc>
            </a:pPr>
            <a:r>
              <a:rPr lang="en-US" altLang="en-US" sz="2200" b="1"/>
              <a:t>Nucleoplasty</a:t>
            </a:r>
            <a:r>
              <a:rPr lang="en-US" altLang="en-US" sz="2200"/>
              <a:t> </a:t>
            </a:r>
            <a:endParaRPr lang="en-US" altLang="en-US" sz="2200"/>
          </a:p>
          <a:p>
            <a:pPr lvl="1" eaLnBrk="1" hangingPunct="1">
              <a:lnSpc>
                <a:spcPct val="80000"/>
              </a:lnSpc>
            </a:pPr>
            <a:r>
              <a:rPr sz="1800"/>
              <a:t>In 2000 Arthrocare introduced radiofrequency ablation (RF ablation) of the nucleus pulposus of the intervertebral disc.</a:t>
            </a:r>
            <a:endParaRPr sz="1800"/>
          </a:p>
          <a:p>
            <a:pPr eaLnBrk="1" hangingPunct="1">
              <a:lnSpc>
                <a:spcPct val="80000"/>
              </a:lnSpc>
            </a:pPr>
            <a:r>
              <a:rPr lang="en-US" altLang="en-US" sz="2200" b="1"/>
              <a:t>Percutaneous Lumbar Discectomy</a:t>
            </a:r>
            <a:endParaRPr lang="en-US" altLang="en-US" sz="2200"/>
          </a:p>
          <a:p>
            <a:pPr lvl="1" eaLnBrk="1" hangingPunct="1">
              <a:lnSpc>
                <a:spcPct val="80000"/>
              </a:lnSpc>
            </a:pPr>
            <a:r>
              <a:rPr sz="1800"/>
              <a:t>In 2002 Pain Concepts introduced the 1.5mm probe for percutaneous lumbar discectomy.</a:t>
            </a:r>
            <a:endParaRPr sz="180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2333625" y="221615"/>
            <a:ext cx="6574155" cy="727075"/>
          </a:xfrm>
        </p:spPr>
        <p:txBody>
          <a:bodyPr/>
          <a:lstStyle/>
          <a:p>
            <a:pPr algn="ctr"/>
            <a:r>
              <a:rPr altLang="en-US"/>
              <a:t>Definition of PLDD</a:t>
            </a:r>
            <a:endParaRPr altLang="en-US"/>
          </a:p>
        </p:txBody>
      </p:sp>
      <p:sp>
        <p:nvSpPr>
          <p:cNvPr id="34819" name="Content Placeholder 2"/>
          <p:cNvSpPr>
            <a:spLocks noGrp="1" noChangeArrowheads="1"/>
          </p:cNvSpPr>
          <p:nvPr>
            <p:ph idx="1"/>
          </p:nvPr>
        </p:nvSpPr>
        <p:spPr>
          <a:xfrm>
            <a:off x="530225" y="381000"/>
            <a:ext cx="7981950" cy="6145213"/>
          </a:xfrm>
        </p:spPr>
        <p:txBody>
          <a:bodyPr/>
          <a:lstStyle/>
          <a:p>
            <a:pPr marL="0" indent="0">
              <a:buFont typeface="Wingdings 3" panose="05040102010807070707" pitchFamily="18" charset="2"/>
              <a:buNone/>
            </a:pPr>
            <a:r>
              <a:rPr lang="en-US" altLang="en-US" sz="2000"/>
              <a:t>1984</a:t>
            </a:r>
            <a:endParaRPr lang="en-US" altLang="en-US" sz="2000"/>
          </a:p>
          <a:p>
            <a:pPr marL="0" indent="0">
              <a:buFont typeface="Wingdings 3" panose="05040102010807070707" pitchFamily="18" charset="2"/>
              <a:buNone/>
            </a:pPr>
            <a:r>
              <a:rPr lang="zh-CN" altLang="en-US" sz="2000">
                <a:ea typeface="宋体" panose="02010600030101010101" pitchFamily="2" charset="-122"/>
              </a:rPr>
              <a:t>Problems exist in the open and fixed fusion surgery.</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Dr Daniel S.J. Choy </a:t>
            </a:r>
            <a:endParaRPr lang="en-US" altLang="en-US" sz="2000"/>
          </a:p>
          <a:p>
            <a:pPr marL="0" indent="0">
              <a:buFont typeface="Wingdings 3" panose="05040102010807070707" pitchFamily="18" charset="2"/>
              <a:buNone/>
            </a:pPr>
            <a:r>
              <a:rPr lang="en-US" altLang="en-US" sz="2000"/>
              <a:t>	</a:t>
            </a:r>
            <a:r>
              <a:rPr lang="zh-CN" altLang="en-US" sz="2000">
                <a:ea typeface="宋体" panose="02010600030101010101" pitchFamily="2" charset="-122"/>
              </a:rPr>
              <a:t>holonomic intervertebral disk</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c</a:t>
            </a:r>
            <a:r>
              <a:rPr lang="zh-CN" altLang="en-US" sz="2000">
                <a:ea typeface="宋体" panose="02010600030101010101" pitchFamily="2" charset="-122"/>
              </a:rPr>
              <a:t>losed hydraulic space</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zh-CN" altLang="en-US" sz="2000">
                <a:ea typeface="宋体" panose="02010600030101010101" pitchFamily="2" charset="-122"/>
              </a:rPr>
              <a:t>water cannot be compressed</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zh-CN" altLang="en-US" sz="2000">
                <a:ea typeface="宋体" panose="02010600030101010101" pitchFamily="2" charset="-122"/>
              </a:rPr>
              <a:t>small amounts of change will result in disproportionately large changes in the pressure of the disc</a:t>
            </a:r>
            <a:endParaRPr lang="zh-CN" altLang="en-US" sz="2000">
              <a:ea typeface="宋体" panose="02010600030101010101" pitchFamily="2" charset="-122"/>
            </a:endParaRPr>
          </a:p>
          <a:p>
            <a:pPr marL="0" indent="0">
              <a:buFont typeface="Wingdings 3" panose="05040102010807070707" pitchFamily="18" charset="2"/>
              <a:buNone/>
            </a:pPr>
            <a:r>
              <a:rPr lang="zh-CN" altLang="en-US" sz="2000">
                <a:ea typeface="宋体" panose="02010600030101010101" pitchFamily="2" charset="-122"/>
              </a:rPr>
              <a:t>lead laser energy into the herniated disc</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zh-CN" altLang="en-US" sz="2000">
                <a:ea typeface="宋体" panose="02010600030101010101" pitchFamily="2" charset="-122"/>
              </a:rPr>
              <a:t>a small amount of the spinal cord was evaporatd</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en-US" altLang="zh-CN" sz="2000">
                <a:ea typeface="宋体" panose="02010600030101010101" pitchFamily="2" charset="-122"/>
              </a:rPr>
              <a:t>r</a:t>
            </a:r>
            <a:r>
              <a:rPr lang="zh-CN" altLang="en-US" sz="2000">
                <a:ea typeface="宋体" panose="02010600030101010101" pitchFamily="2" charset="-122"/>
              </a:rPr>
              <a:t>educe the pressure in the intervertebral disc</a:t>
            </a:r>
            <a:r>
              <a:rPr lang="en-US" altLang="en-US" sz="2000"/>
              <a:t> </a:t>
            </a:r>
            <a:endParaRPr lang="en-US" altLang="en-US" sz="2000"/>
          </a:p>
          <a:p>
            <a:pPr marL="0" indent="0">
              <a:buFont typeface="Wingdings 3" panose="05040102010807070707" pitchFamily="18" charset="2"/>
              <a:buNone/>
            </a:pPr>
            <a:r>
              <a:rPr lang="en-US" altLang="en-US" sz="2000"/>
              <a:t>	    </a:t>
            </a:r>
            <a:r>
              <a:rPr lang="en-US" altLang="zh-CN" sz="2000">
                <a:ea typeface="宋体" panose="02010600030101010101" pitchFamily="2" charset="-122"/>
              </a:rPr>
              <a:t>t</a:t>
            </a:r>
            <a:r>
              <a:rPr lang="zh-CN" altLang="en-US" sz="2000">
                <a:ea typeface="宋体" panose="02010600030101010101" pitchFamily="2" charset="-122"/>
              </a:rPr>
              <a:t>he pressure is reduced</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en-US" altLang="zh-CN" sz="2000">
                <a:ea typeface="宋体" panose="02010600030101010101" pitchFamily="2" charset="-122"/>
              </a:rPr>
              <a:t>t</a:t>
            </a:r>
            <a:r>
              <a:rPr lang="zh-CN" altLang="en-US" sz="2000">
                <a:ea typeface="宋体" panose="02010600030101010101" pitchFamily="2" charset="-122"/>
              </a:rPr>
              <a:t>he order difference of the pressure is formed</a:t>
            </a:r>
            <a:endParaRPr lang="zh-CN" altLang="en-US" sz="2000">
              <a:ea typeface="宋体" panose="02010600030101010101" pitchFamily="2" charset="-122"/>
            </a:endParaRPr>
          </a:p>
          <a:p>
            <a:pPr marL="0" indent="0">
              <a:buFont typeface="Wingdings 3" panose="05040102010807070707" pitchFamily="18" charset="2"/>
              <a:buNone/>
            </a:pPr>
            <a:r>
              <a:rPr lang="en-US" altLang="en-US" sz="2000"/>
              <a:t>		</a:t>
            </a:r>
            <a:r>
              <a:rPr lang="zh-CN" altLang="en-US" sz="2000">
                <a:ea typeface="宋体" panose="02010600030101010101" pitchFamily="2" charset="-122"/>
              </a:rPr>
              <a:t>Thus, the herniated disc is removed from the nerve root</a:t>
            </a:r>
            <a:r>
              <a:rPr lang="en-US" altLang="en-US" sz="2000"/>
              <a:t>	</a:t>
            </a:r>
            <a:endParaRPr lang="en-MY" altLang="en-US" sz="1800"/>
          </a:p>
        </p:txBody>
      </p:sp>
      <p:pic>
        <p:nvPicPr>
          <p:cNvPr id="34820" name="Picture 7" descr="https://ittcs.files.wordpress.com/2010/05/img_022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42350" y="1716088"/>
            <a:ext cx="313213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8"/>
          <p:cNvSpPr>
            <a:spLocks noGrp="1" noChangeArrowheads="1"/>
          </p:cNvSpPr>
          <p:nvPr>
            <p:ph type="title"/>
          </p:nvPr>
        </p:nvSpPr>
        <p:spPr/>
        <p:txBody>
          <a:bodyPr/>
          <a:lstStyle/>
          <a:p>
            <a:r>
              <a:rPr lang="en-US" altLang="zh-CN">
                <a:ea typeface="宋体" panose="02010600030101010101" pitchFamily="2" charset="-122"/>
              </a:rPr>
              <a:t>V</a:t>
            </a:r>
            <a:r>
              <a:rPr lang="zh-CN" altLang="en-MY">
                <a:ea typeface="宋体" panose="02010600030101010101" pitchFamily="2" charset="-122"/>
              </a:rPr>
              <a:t>itro </a:t>
            </a:r>
            <a:r>
              <a:rPr lang="en-US" altLang="zh-CN">
                <a:ea typeface="宋体" panose="02010600030101010101" pitchFamily="2" charset="-122"/>
              </a:rPr>
              <a:t>E</a:t>
            </a:r>
            <a:r>
              <a:rPr lang="zh-CN" altLang="en-MY">
                <a:ea typeface="宋体" panose="02010600030101010101" pitchFamily="2" charset="-122"/>
              </a:rPr>
              <a:t>xperiments with </a:t>
            </a:r>
            <a:r>
              <a:rPr lang="en-US" altLang="zh-CN">
                <a:ea typeface="宋体" panose="02010600030101010101" pitchFamily="2" charset="-122"/>
              </a:rPr>
              <a:t>L</a:t>
            </a:r>
            <a:r>
              <a:rPr lang="zh-CN" altLang="en-MY">
                <a:ea typeface="宋体" panose="02010600030101010101" pitchFamily="2" charset="-122"/>
              </a:rPr>
              <a:t>ive </a:t>
            </a:r>
            <a:r>
              <a:rPr lang="en-US" altLang="zh-CN">
                <a:ea typeface="宋体" panose="02010600030101010101" pitchFamily="2" charset="-122"/>
              </a:rPr>
              <a:t>C</a:t>
            </a:r>
            <a:r>
              <a:rPr lang="zh-CN" altLang="en-MY">
                <a:ea typeface="宋体" panose="02010600030101010101" pitchFamily="2" charset="-122"/>
              </a:rPr>
              <a:t>reature</a:t>
            </a:r>
            <a:endParaRPr lang="zh-CN" altLang="en-MY">
              <a:ea typeface="宋体" panose="02010600030101010101" pitchFamily="2" charset="-122"/>
            </a:endParaRPr>
          </a:p>
        </p:txBody>
      </p:sp>
      <p:sp>
        <p:nvSpPr>
          <p:cNvPr id="35843" name="Content Placeholder 9"/>
          <p:cNvSpPr>
            <a:spLocks noGrp="1" noChangeArrowheads="1"/>
          </p:cNvSpPr>
          <p:nvPr>
            <p:ph idx="1"/>
          </p:nvPr>
        </p:nvSpPr>
        <p:spPr>
          <a:xfrm>
            <a:off x="677863" y="1766888"/>
            <a:ext cx="8596312" cy="3881437"/>
          </a:xfrm>
        </p:spPr>
        <p:txBody>
          <a:bodyPr/>
          <a:lstStyle/>
          <a:p>
            <a:r>
              <a:rPr altLang="en-US"/>
              <a:t>The first percutaneous laser disc decompression (PLDD) took two years of vitro experiments, when the carcass and cow spine were used.</a:t>
            </a:r>
            <a:endParaRPr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noChangeArrowheads="1"/>
          </p:cNvSpPr>
          <p:nvPr>
            <p:ph idx="1"/>
          </p:nvPr>
        </p:nvSpPr>
        <p:spPr>
          <a:xfrm>
            <a:off x="244475" y="405130"/>
            <a:ext cx="9980930" cy="6048375"/>
          </a:xfrm>
        </p:spPr>
        <p:txBody>
          <a:bodyPr/>
          <a:lstStyle/>
          <a:p>
            <a:r>
              <a:rPr lang="zh-CN" altLang="en-US" sz="2000">
                <a:ea typeface="宋体" panose="02010600030101010101" pitchFamily="2" charset="-122"/>
              </a:rPr>
              <a:t>Vitro Experiments</a:t>
            </a:r>
            <a:r>
              <a:rPr lang="en-US" altLang="en-US" sz="2000"/>
              <a:t>:</a:t>
            </a:r>
            <a:endParaRPr lang="en-MY" altLang="en-US" sz="2000"/>
          </a:p>
          <a:p>
            <a:pPr lvl="1"/>
            <a:r>
              <a:rPr altLang="en-US" sz="2000"/>
              <a:t>The hydraulic space of the disc is closed</a:t>
            </a:r>
            <a:r>
              <a:rPr lang="en-US" sz="2000"/>
              <a:t>,</a:t>
            </a:r>
            <a:r>
              <a:rPr lang="en-US" altLang="en-US" sz="2000"/>
              <a:t> </a:t>
            </a:r>
            <a:endParaRPr lang="en-US" altLang="en-US" sz="2000"/>
          </a:p>
          <a:p>
            <a:pPr lvl="2"/>
            <a:r>
              <a:rPr lang="zh-CN" altLang="en-US" sz="1800">
                <a:ea typeface="宋体" panose="02010600030101010101" pitchFamily="2" charset="-122"/>
              </a:rPr>
              <a:t>A change of 1ml within the nucleus will directly cause a rise or decrease in 314 Kpa pressure</a:t>
            </a:r>
            <a:r>
              <a:rPr lang="en-US" altLang="en-US" sz="1800"/>
              <a:t>.</a:t>
            </a:r>
            <a:endParaRPr lang="en-MY" altLang="en-US" sz="1800"/>
          </a:p>
          <a:p>
            <a:pPr lvl="1"/>
            <a:r>
              <a:rPr lang="en-US" altLang="en-US" sz="2000"/>
              <a:t>Nd:YAG </a:t>
            </a:r>
            <a:r>
              <a:rPr lang="en-US" altLang="en-US" sz="2000">
                <a:sym typeface="+mn-ea"/>
              </a:rPr>
              <a:t>laser energy i</a:t>
            </a:r>
            <a:r>
              <a:rPr lang="en-US" altLang="en-US" sz="2000"/>
              <a:t>ntroduction of </a:t>
            </a:r>
            <a:r>
              <a:rPr lang="en-US" altLang="zh-CN" sz="2000">
                <a:ea typeface="宋体" panose="02010600030101010101" pitchFamily="2" charset="-122"/>
                <a:sym typeface="+mn-ea"/>
              </a:rPr>
              <a:t>1000 J </a:t>
            </a:r>
            <a:endParaRPr lang="en-US" altLang="en-US" sz="2000"/>
          </a:p>
          <a:p>
            <a:pPr lvl="2"/>
            <a:r>
              <a:rPr sz="1800">
                <a:ea typeface="宋体" panose="02010600030101010101" pitchFamily="2" charset="-122"/>
              </a:rPr>
              <a:t>Vaporize approximately 200ml of the spinal fluid</a:t>
            </a:r>
            <a:endParaRPr sz="1800">
              <a:ea typeface="宋体" panose="02010600030101010101" pitchFamily="2" charset="-122"/>
            </a:endParaRPr>
          </a:p>
          <a:p>
            <a:pPr lvl="2"/>
            <a:r>
              <a:rPr sz="1800">
                <a:ea typeface="宋体" panose="02010600030101010101" pitchFamily="2" charset="-122"/>
              </a:rPr>
              <a:t>Will result in a 50% drop in the pressure within the disc</a:t>
            </a:r>
            <a:endParaRPr sz="1800">
              <a:ea typeface="宋体" panose="02010600030101010101" pitchFamily="2" charset="-122"/>
            </a:endParaRPr>
          </a:p>
          <a:p>
            <a:pPr lvl="2"/>
            <a:r>
              <a:rPr sz="1800">
                <a:ea typeface="宋体" panose="02010600030101010101" pitchFamily="2" charset="-122"/>
              </a:rPr>
              <a:t>The temperature of the adjacent tissue structures did not increase significantly.</a:t>
            </a:r>
            <a:endParaRPr sz="1800">
              <a:ea typeface="宋体" panose="02010600030101010101" pitchFamily="2" charset="-122"/>
            </a:endParaRPr>
          </a:p>
          <a:p>
            <a:pPr lvl="1"/>
            <a:r>
              <a:rPr sz="2000"/>
              <a:t>After using a 1,000 J laser energy,</a:t>
            </a:r>
            <a:endParaRPr lang="en-US" altLang="en-US" sz="1800"/>
          </a:p>
          <a:p>
            <a:pPr lvl="2"/>
            <a:r>
              <a:rPr sz="1800">
                <a:ea typeface="宋体" panose="02010600030101010101" pitchFamily="2" charset="-122"/>
                <a:sym typeface="+mn-ea"/>
              </a:rPr>
              <a:t>An olive laser beam will form, with the beam being 10mm long and 5-6mm in diameter.</a:t>
            </a:r>
            <a:endParaRPr sz="1800">
              <a:ea typeface="宋体" panose="02010600030101010101" pitchFamily="2" charset="-122"/>
              <a:sym typeface="+mn-ea"/>
            </a:endParaRPr>
          </a:p>
          <a:p>
            <a:pPr lvl="2"/>
            <a:r>
              <a:rPr sz="1800"/>
              <a:t>Proteins are denatured, leading in water deficiency</a:t>
            </a:r>
            <a:r>
              <a:rPr lang="en-US" sz="1800"/>
              <a:t>.</a:t>
            </a:r>
            <a:endParaRPr sz="1800"/>
          </a:p>
          <a:p>
            <a:pPr lvl="2"/>
            <a:r>
              <a:rPr lang="zh-CN" altLang="en-US" sz="1800">
                <a:ea typeface="宋体" panose="02010600030101010101" pitchFamily="2" charset="-122"/>
              </a:rPr>
              <a:t>This can avoid moisture being reabsorbed after surgery and causing disc swelling.</a:t>
            </a:r>
            <a:endParaRPr lang="zh-CN" altLang="en-US" sz="1800">
              <a:ea typeface="宋体" panose="02010600030101010101" pitchFamily="2" charset="-122"/>
            </a:endParaRPr>
          </a:p>
          <a:p>
            <a:pPr lvl="1"/>
            <a:r>
              <a:rPr altLang="en-US" sz="2000"/>
              <a:t>Hellinger in intervertebral disc experiments in cattle demonstrated that collagen fibers were shortened after laser treatment, resulting in a contractile effect.</a:t>
            </a:r>
            <a:endParaRPr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2717800" y="571500"/>
            <a:ext cx="6992938" cy="1174750"/>
          </a:xfrm>
        </p:spPr>
        <p:txBody>
          <a:bodyPr/>
          <a:lstStyle/>
          <a:p>
            <a:r>
              <a:rPr lang="en-US" altLang="zh-CN" sz="4800">
                <a:ea typeface="宋体" panose="02010600030101010101" pitchFamily="2" charset="-122"/>
              </a:rPr>
              <a:t>V</a:t>
            </a:r>
            <a:r>
              <a:rPr lang="zh-CN" altLang="en-US" sz="4800">
                <a:ea typeface="宋体" panose="02010600030101010101" pitchFamily="2" charset="-122"/>
              </a:rPr>
              <a:t>itro </a:t>
            </a:r>
            <a:r>
              <a:rPr lang="en-US" altLang="zh-CN" sz="4800">
                <a:ea typeface="宋体" panose="02010600030101010101" pitchFamily="2" charset="-122"/>
              </a:rPr>
              <a:t>E</a:t>
            </a:r>
            <a:r>
              <a:rPr lang="zh-CN" altLang="en-US" sz="4800">
                <a:ea typeface="宋体" panose="02010600030101010101" pitchFamily="2" charset="-122"/>
              </a:rPr>
              <a:t>xperiments</a:t>
            </a:r>
            <a:endParaRPr lang="zh-CN" altLang="en-US" sz="4800">
              <a:ea typeface="宋体" panose="02010600030101010101" pitchFamily="2" charset="-122"/>
            </a:endParaRPr>
          </a:p>
        </p:txBody>
      </p:sp>
      <p:sp>
        <p:nvSpPr>
          <p:cNvPr id="37891" name="Content Placeholder 2"/>
          <p:cNvSpPr>
            <a:spLocks noGrp="1" noChangeArrowheads="1"/>
          </p:cNvSpPr>
          <p:nvPr>
            <p:ph idx="1"/>
          </p:nvPr>
        </p:nvSpPr>
        <p:spPr>
          <a:xfrm>
            <a:off x="1119188" y="2201863"/>
            <a:ext cx="8596312" cy="3881437"/>
          </a:xfrm>
        </p:spPr>
        <p:txBody>
          <a:bodyPr/>
          <a:lstStyle/>
          <a:p>
            <a:r>
              <a:rPr altLang="en-US"/>
              <a:t>Nuclear pulpulla 60-80% moisture</a:t>
            </a:r>
            <a:endParaRPr altLang="en-US"/>
          </a:p>
          <a:p>
            <a:r>
              <a:rPr lang="zh-CN" altLang="en-US">
                <a:ea typeface="宋体" panose="02010600030101010101" pitchFamily="2" charset="-122"/>
                <a:sym typeface="+mn-ea"/>
              </a:rPr>
              <a:t>Reducing the small volume will cause a disproportionate decrease in the internal pressure</a:t>
            </a:r>
            <a:endParaRPr lang="zh-CN" altLang="en-US">
              <a:ea typeface="宋体" panose="02010600030101010101" pitchFamily="2" charset="-122"/>
              <a:sym typeface="+mn-ea"/>
            </a:endParaRPr>
          </a:p>
          <a:p>
            <a:r>
              <a:rPr lang="en-MY" altLang="en-US" sz="4000"/>
              <a:t>    </a:t>
            </a:r>
            <a:r>
              <a:rPr lang="en-MY" altLang="en-US"/>
              <a:t> 1 ml </a:t>
            </a:r>
            <a:r>
              <a:rPr lang="en-US" altLang="zh-CN">
                <a:ea typeface="宋体" panose="02010600030101010101" pitchFamily="2" charset="-122"/>
              </a:rPr>
              <a:t>vary</a:t>
            </a:r>
            <a:r>
              <a:rPr lang="en-MY" altLang="en-US"/>
              <a:t> =       312 Kpa </a:t>
            </a:r>
            <a:endParaRPr lang="en-MY" altLang="en-US"/>
          </a:p>
        </p:txBody>
      </p:sp>
      <p:sp>
        <p:nvSpPr>
          <p:cNvPr id="2" name="Arrow: Down 1"/>
          <p:cNvSpPr/>
          <p:nvPr/>
        </p:nvSpPr>
        <p:spPr>
          <a:xfrm>
            <a:off x="1971040" y="4634230"/>
            <a:ext cx="14287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5725" tIns="42863" rIns="85725" bIns="42863"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rebuchet MS" panose="020B0603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5pPr>
          </a:lstStyle>
          <a:p>
            <a:pPr algn="ctr">
              <a:defRPr/>
            </a:pPr>
            <a:endParaRPr lang="en-MY" altLang="x-none" noProof="1">
              <a:solidFill>
                <a:srgbClr val="FFFFFF"/>
              </a:solidFill>
            </a:endParaRPr>
          </a:p>
        </p:txBody>
      </p:sp>
      <p:sp>
        <p:nvSpPr>
          <p:cNvPr id="3" name="Arrow: Down 2"/>
          <p:cNvSpPr/>
          <p:nvPr/>
        </p:nvSpPr>
        <p:spPr>
          <a:xfrm>
            <a:off x="4429443" y="4150678"/>
            <a:ext cx="785812" cy="1071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5725" tIns="42863" rIns="85725" bIns="42863"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rebuchet MS" panose="020B0603020202020204" pitchFamily="34" charset="0"/>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Trebuchet MS" panose="020B0603020202020204" pitchFamily="34" charset="0"/>
                <a:ea typeface="+mn-ea"/>
                <a:cs typeface="+mn-cs"/>
              </a:defRPr>
            </a:lvl5pPr>
          </a:lstStyle>
          <a:p>
            <a:pPr algn="ctr">
              <a:defRPr/>
            </a:pPr>
            <a:endParaRPr lang="en-MY" altLang="x-none" noProof="1">
              <a:solidFill>
                <a:srgbClr val="FFFFFF"/>
              </a:solidFill>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noChangeArrowheads="1"/>
          </p:cNvSpPr>
          <p:nvPr>
            <p:ph type="title"/>
          </p:nvPr>
        </p:nvSpPr>
        <p:spPr>
          <a:xfrm>
            <a:off x="2022475" y="4929505"/>
            <a:ext cx="7566025" cy="1571625"/>
          </a:xfrm>
        </p:spPr>
        <p:txBody>
          <a:bodyPr/>
          <a:lstStyle/>
          <a:p>
            <a:r>
              <a:rPr sz="2800">
                <a:ea typeface="宋体" panose="02010600030101010101" pitchFamily="2" charset="-122"/>
              </a:rPr>
              <a:t>Relation schema of intra-disc pressure and injected saline volumes. Each ml of saline was injected, causing 312 Kpa internal pressure.</a:t>
            </a:r>
            <a:endParaRPr sz="2800">
              <a:ea typeface="宋体" panose="02010600030101010101" pitchFamily="2" charset="-122"/>
            </a:endParaRPr>
          </a:p>
        </p:txBody>
      </p:sp>
      <p:pic>
        <p:nvPicPr>
          <p:cNvPr id="38915" name="image5.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81438" y="500063"/>
            <a:ext cx="40719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2590800" y="304800"/>
            <a:ext cx="6070600" cy="777875"/>
          </a:xfrm>
        </p:spPr>
        <p:txBody>
          <a:bodyPr/>
          <a:lstStyle/>
          <a:p>
            <a:r>
              <a:rPr lang="en-US" altLang="en-US" sz="3200"/>
              <a:t>Anatomy of spine </a:t>
            </a:r>
            <a:endParaRPr lang="en-US" altLang="en-US" sz="3200"/>
          </a:p>
        </p:txBody>
      </p:sp>
      <p:sp>
        <p:nvSpPr>
          <p:cNvPr id="11267" name="AutoShape 2" descr="https://docs.google.com/file/d/0B7LJ7QGQ2k_ER3FYZy10MlZLOFU/image?pagenumber=2&amp;w=138"/>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a:p>
        </p:txBody>
      </p:sp>
      <p:pic>
        <p:nvPicPr>
          <p:cNvPr id="11268" name="Picture 4" descr="http://www.fourpeaksneurology.com/images/Spine-Anatomy.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0" y="1066800"/>
            <a:ext cx="331311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a:xfrm>
            <a:off x="2459038" y="384175"/>
            <a:ext cx="5299075" cy="657225"/>
          </a:xfrm>
        </p:spPr>
        <p:txBody>
          <a:bodyPr/>
          <a:lstStyle/>
          <a:p>
            <a:r>
              <a:rPr lang="en-MY" altLang="en-US"/>
              <a:t>1000 Joule </a:t>
            </a:r>
            <a:r>
              <a:rPr lang="zh-CN" altLang="en-US">
                <a:ea typeface="宋体" panose="02010600030101010101" pitchFamily="2" charset="-122"/>
              </a:rPr>
              <a:t>Laser </a:t>
            </a:r>
            <a:r>
              <a:rPr lang="en-US" altLang="zh-CN">
                <a:ea typeface="宋体" panose="02010600030101010101" pitchFamily="2" charset="-122"/>
              </a:rPr>
              <a:t>E</a:t>
            </a:r>
            <a:r>
              <a:rPr lang="zh-CN" altLang="en-US">
                <a:ea typeface="宋体" panose="02010600030101010101" pitchFamily="2" charset="-122"/>
              </a:rPr>
              <a:t>nergy</a:t>
            </a:r>
            <a:endParaRPr lang="zh-CN" altLang="en-US">
              <a:ea typeface="宋体" panose="02010600030101010101" pitchFamily="2" charset="-122"/>
            </a:endParaRPr>
          </a:p>
        </p:txBody>
      </p:sp>
      <p:pic>
        <p:nvPicPr>
          <p:cNvPr id="39939" name="image9.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74863" y="1439863"/>
            <a:ext cx="57864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2076450" y="5559425"/>
            <a:ext cx="8059738"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sz="2800">
                <a:ea typeface="宋体" panose="02010600030101010101" pitchFamily="2" charset="-122"/>
              </a:rPr>
              <a:t>Wound of 10mm x 5mm were created in the nucleus pulposus.</a:t>
            </a:r>
            <a:endParaRPr sz="2800">
              <a:ea typeface="宋体" panose="02010600030101010101" pitchFamily="2"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1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713" y="739775"/>
            <a:ext cx="5857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1536700" y="4900613"/>
            <a:ext cx="81565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altLang="en-US"/>
              <a:t>Laser beams appear in the tissue map of the nucleus pulposus.</a:t>
            </a:r>
            <a:endParaRPr altLang="en-US"/>
          </a:p>
          <a:p>
            <a:r>
              <a:t>The central pore is surrounded by denatured proteins and vacuoles, which may be a vapor sac.</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1003300" y="4655185"/>
            <a:ext cx="8751570" cy="1928495"/>
          </a:xfrm>
        </p:spPr>
        <p:txBody>
          <a:bodyPr/>
          <a:lstStyle/>
          <a:p>
            <a:r>
              <a:rPr sz="3200"/>
              <a:t>Intradisc pressure before / after PLDD surgery. Drop down from 300 mmHg to 154 mmHg. This is an open pressure, the "peak" is because the cough.</a:t>
            </a:r>
            <a:endParaRPr sz="3200"/>
          </a:p>
        </p:txBody>
      </p:sp>
      <p:pic>
        <p:nvPicPr>
          <p:cNvPr id="41987" name="image1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47863" y="312738"/>
            <a:ext cx="55721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r>
              <a:rPr>
                <a:ea typeface="宋体" panose="02010600030101010101" pitchFamily="2" charset="-122"/>
              </a:rPr>
              <a:t>The </a:t>
            </a:r>
            <a:r>
              <a:rPr lang="en-US">
                <a:ea typeface="宋体" panose="02010600030101010101" pitchFamily="2" charset="-122"/>
              </a:rPr>
              <a:t>F</a:t>
            </a:r>
            <a:r>
              <a:rPr>
                <a:ea typeface="宋体" panose="02010600030101010101" pitchFamily="2" charset="-122"/>
              </a:rPr>
              <a:t>irst PLDD in </a:t>
            </a:r>
            <a:r>
              <a:rPr lang="en-US">
                <a:ea typeface="宋体" panose="02010600030101010101" pitchFamily="2" charset="-122"/>
              </a:rPr>
              <a:t>H</a:t>
            </a:r>
            <a:r>
              <a:rPr>
                <a:ea typeface="宋体" panose="02010600030101010101" pitchFamily="2" charset="-122"/>
              </a:rPr>
              <a:t>uman </a:t>
            </a:r>
            <a:r>
              <a:rPr lang="en-US">
                <a:ea typeface="宋体" panose="02010600030101010101" pitchFamily="2" charset="-122"/>
              </a:rPr>
              <a:t>H</a:t>
            </a:r>
            <a:r>
              <a:rPr>
                <a:ea typeface="宋体" panose="02010600030101010101" pitchFamily="2" charset="-122"/>
              </a:rPr>
              <a:t>istory</a:t>
            </a:r>
            <a:endParaRPr>
              <a:ea typeface="宋体" panose="02010600030101010101" pitchFamily="2" charset="-122"/>
            </a:endParaRPr>
          </a:p>
        </p:txBody>
      </p:sp>
      <p:sp>
        <p:nvSpPr>
          <p:cNvPr id="43011" name="Content Placeholder 2"/>
          <p:cNvSpPr>
            <a:spLocks noGrp="1" noChangeArrowheads="1"/>
          </p:cNvSpPr>
          <p:nvPr>
            <p:ph idx="1"/>
          </p:nvPr>
        </p:nvSpPr>
        <p:spPr>
          <a:xfrm>
            <a:off x="508000" y="1611313"/>
            <a:ext cx="9685338" cy="3881437"/>
          </a:xfrm>
        </p:spPr>
        <p:txBody>
          <a:bodyPr/>
          <a:lstStyle/>
          <a:p>
            <a:r>
              <a:rPr sz="3600">
                <a:ea typeface="宋体" panose="02010600030101010101" pitchFamily="2" charset="-122"/>
              </a:rPr>
              <a:t>Research was conducted at the Institute of Neurosurgery in University of Graz, Austria</a:t>
            </a:r>
            <a:endParaRPr sz="3600">
              <a:ea typeface="宋体" panose="02010600030101010101" pitchFamily="2" charset="-122"/>
            </a:endParaRPr>
          </a:p>
          <a:p>
            <a:r>
              <a:rPr sz="3600">
                <a:ea typeface="宋体" panose="02010600030101010101" pitchFamily="2" charset="-122"/>
              </a:rPr>
              <a:t>Dr. Daniel S.J. Choy in collaboration with Dr. Peter Ascher </a:t>
            </a:r>
            <a:endParaRPr sz="3600">
              <a:ea typeface="宋体" panose="02010600030101010101" pitchFamily="2" charset="-122"/>
            </a:endParaRPr>
          </a:p>
          <a:p>
            <a:r>
              <a:rPr lang="zh-CN" altLang="en-US" sz="3600">
                <a:ea typeface="宋体" panose="02010600030101010101" pitchFamily="2" charset="-122"/>
              </a:rPr>
              <a:t>Date: mid-February, 1986</a:t>
            </a:r>
            <a:endParaRPr lang="zh-CN" altLang="en-US" sz="3600">
              <a:ea typeface="宋体" panose="02010600030101010101" pitchFamily="2"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1260475" y="5358130"/>
            <a:ext cx="8741410" cy="1143000"/>
          </a:xfrm>
        </p:spPr>
        <p:txBody>
          <a:bodyPr/>
          <a:lstStyle/>
          <a:p>
            <a:r>
              <a:rPr sz="2800">
                <a:ea typeface="宋体" panose="02010600030101010101" pitchFamily="2" charset="-122"/>
              </a:rPr>
              <a:t>In February 1986 at Graz, Austria,</a:t>
            </a:r>
            <a:r>
              <a:rPr lang="en-US" sz="2800">
                <a:ea typeface="宋体" panose="02010600030101010101" pitchFamily="2" charset="-122"/>
              </a:rPr>
              <a:t> t</a:t>
            </a:r>
            <a:r>
              <a:rPr sz="2800">
                <a:ea typeface="宋体" panose="02010600030101010101" pitchFamily="2" charset="-122"/>
              </a:rPr>
              <a:t>he first patient to undergo percutaneous laser disc decompression (PLDD), 600 joules. The pain disappeared.</a:t>
            </a:r>
            <a:br>
              <a:rPr lang="en-MY" altLang="en-US" sz="2200"/>
            </a:br>
            <a:endParaRPr lang="en-MY" altLang="en-US" sz="2200"/>
          </a:p>
        </p:txBody>
      </p:sp>
      <p:pic>
        <p:nvPicPr>
          <p:cNvPr id="44035" name="image1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95750" y="642938"/>
            <a:ext cx="44291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2511425" y="217488"/>
            <a:ext cx="6994525" cy="1143000"/>
          </a:xfrm>
        </p:spPr>
        <p:txBody>
          <a:bodyPr/>
          <a:lstStyle/>
          <a:p>
            <a:r>
              <a:rPr lang="en-MY" altLang="en-US"/>
              <a:t>PLDD : </a:t>
            </a:r>
            <a:r>
              <a:rPr lang="zh-CN" altLang="en-US">
                <a:ea typeface="宋体" panose="02010600030101010101" pitchFamily="2" charset="-122"/>
              </a:rPr>
              <a:t>Applicable </a:t>
            </a:r>
            <a:r>
              <a:rPr lang="en-US" altLang="zh-CN">
                <a:ea typeface="宋体" panose="02010600030101010101" pitchFamily="2" charset="-122"/>
              </a:rPr>
              <a:t>P</a:t>
            </a:r>
            <a:r>
              <a:rPr lang="zh-CN" altLang="en-US">
                <a:ea typeface="宋体" panose="02010600030101010101" pitchFamily="2" charset="-122"/>
              </a:rPr>
              <a:t>atients</a:t>
            </a:r>
            <a:r>
              <a:rPr lang="en-MY" altLang="en-US"/>
              <a:t> </a:t>
            </a:r>
            <a:endParaRPr lang="en-MY" altLang="en-US"/>
          </a:p>
        </p:txBody>
      </p:sp>
      <p:pic>
        <p:nvPicPr>
          <p:cNvPr id="4505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9438" y="889000"/>
            <a:ext cx="779303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888" y="1725613"/>
            <a:ext cx="33543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http://images.clipartpanda.com/wrong-clipart-red-wrong-cross-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363" y="3490913"/>
            <a:ext cx="13509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clipartkid.com/images/245/outcome-clipart-man-writing-outcome-white-board-red-marker-results-1vmPup-clipart.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4713" y="365125"/>
            <a:ext cx="6113462"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5"/>
          <p:cNvSpPr>
            <a:spLocks noGrp="1" noChangeArrowheads="1"/>
          </p:cNvSpPr>
          <p:nvPr>
            <p:ph type="sldNum" sz="quarter" idx="12"/>
          </p:nvPr>
        </p:nvSpPr>
        <p:spPr bwMode="auto">
          <a:xfrm>
            <a:off x="677863" y="6042025"/>
            <a:ext cx="62976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l">
              <a:buSzPct val="100000"/>
            </a:pPr>
            <a:fld id="{66C1FD08-D1A5-4AC7-B80A-A2CD8FBBA024}" type="slidenum">
              <a:rPr lang="ja-JP" altLang="ja-JP" sz="2000">
                <a:solidFill>
                  <a:srgbClr val="D40511"/>
                </a:solidFill>
                <a:latin typeface="Arial" panose="020B0604020202020204" pitchFamily="34" charset="0"/>
                <a:ea typeface="MS PGothic" panose="020B0600070205080204" pitchFamily="34" charset="-128"/>
              </a:rPr>
            </a:fld>
            <a:endParaRPr lang="ja-JP" altLang="ja-JP" sz="2000">
              <a:solidFill>
                <a:srgbClr val="D40511"/>
              </a:solidFill>
              <a:latin typeface="Arial" panose="020B0604020202020204" pitchFamily="34" charset="0"/>
              <a:ea typeface="MS PGothic" panose="020B0600070205080204" pitchFamily="34" charset="-128"/>
            </a:endParaRPr>
          </a:p>
        </p:txBody>
      </p:sp>
      <p:graphicFrame>
        <p:nvGraphicFramePr>
          <p:cNvPr id="47107" name="Rectangle 2" hidden="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 name="" r:id="rId2" imgW="0" imgH="0" progId="TCLayout.ActiveDocument.1">
                  <p:embed/>
                </p:oleObj>
              </mc:Choice>
              <mc:Fallback>
                <p:oleObj name="" r:id="rId2" imgW="0" imgH="0" progId="TCLayout.ActiveDocument.1">
                  <p:embed/>
                  <p:pic>
                    <p:nvPicPr>
                      <p:cNvPr id="0" name="Rectangle 2" hidden="1"/>
                      <p:cNvPicPr>
                        <a:picLocks noChangeArrowheads="1"/>
                      </p:cNvPicPr>
                      <p:nvPr/>
                    </p:nvPicPr>
                    <p:blipFill>
                      <a:blip/>
                      <a:srcRect/>
                      <a:stretch>
                        <a:fillRect/>
                      </a:stretch>
                    </p:blipFill>
                    <p:spPr bwMode="auto">
                      <a:xfrm>
                        <a:off x="152400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7108" name="Rectangle 3"/>
          <p:cNvSpPr>
            <a:spLocks noGrp="1" noChangeArrowheads="1"/>
          </p:cNvSpPr>
          <p:nvPr>
            <p:ph type="title"/>
            <p:custDataLst>
              <p:tags r:id="rId3"/>
            </p:custDataLst>
          </p:nvPr>
        </p:nvSpPr>
        <p:spPr>
          <a:xfrm>
            <a:off x="1968500" y="201613"/>
            <a:ext cx="8596313" cy="1320800"/>
          </a:xfrm>
        </p:spPr>
        <p:txBody>
          <a:bodyPr/>
          <a:lstStyle/>
          <a:p>
            <a:r>
              <a:rPr sz="2800">
                <a:solidFill>
                  <a:srgbClr val="C00000"/>
                </a:solidFill>
                <a:latin typeface="Yu Gothic" panose="020B0400000000000000" pitchFamily="34" charset="-128"/>
                <a:ea typeface="Yu Gothic" panose="020B0400000000000000" pitchFamily="34" charset="-128"/>
              </a:rPr>
              <a:t>NMR-imaging </a:t>
            </a:r>
            <a:r>
              <a:rPr lang="en-US" sz="2800">
                <a:solidFill>
                  <a:srgbClr val="C00000"/>
                </a:solidFill>
                <a:latin typeface="Yu Gothic" panose="020B0400000000000000" pitchFamily="34" charset="-128"/>
                <a:ea typeface="Yu Gothic" panose="020B0400000000000000" pitchFamily="34" charset="-128"/>
              </a:rPr>
              <a:t>B</a:t>
            </a:r>
            <a:r>
              <a:rPr sz="2800">
                <a:solidFill>
                  <a:srgbClr val="C00000"/>
                </a:solidFill>
                <a:latin typeface="Yu Gothic" panose="020B0400000000000000" pitchFamily="34" charset="-128"/>
                <a:ea typeface="Yu Gothic" panose="020B0400000000000000" pitchFamily="34" charset="-128"/>
              </a:rPr>
              <a:t>efore and </a:t>
            </a:r>
            <a:r>
              <a:rPr lang="en-US" sz="2800">
                <a:solidFill>
                  <a:srgbClr val="C00000"/>
                </a:solidFill>
                <a:latin typeface="Yu Gothic" panose="020B0400000000000000" pitchFamily="34" charset="-128"/>
                <a:ea typeface="Yu Gothic" panose="020B0400000000000000" pitchFamily="34" charset="-128"/>
              </a:rPr>
              <a:t>A</a:t>
            </a:r>
            <a:r>
              <a:rPr sz="2800">
                <a:solidFill>
                  <a:srgbClr val="C00000"/>
                </a:solidFill>
                <a:latin typeface="Yu Gothic" panose="020B0400000000000000" pitchFamily="34" charset="-128"/>
                <a:ea typeface="Yu Gothic" panose="020B0400000000000000" pitchFamily="34" charset="-128"/>
              </a:rPr>
              <a:t>fter PLDD</a:t>
            </a:r>
            <a:endParaRPr sz="2800">
              <a:solidFill>
                <a:srgbClr val="C00000"/>
              </a:solidFill>
              <a:latin typeface="Yu Gothic" panose="020B0400000000000000" pitchFamily="34" charset="-128"/>
              <a:ea typeface="Yu Gothic" panose="020B0400000000000000" pitchFamily="34" charset="-128"/>
            </a:endParaRPr>
          </a:p>
        </p:txBody>
      </p:sp>
      <p:pic>
        <p:nvPicPr>
          <p:cNvPr id="47109" name="図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088" y="1035050"/>
            <a:ext cx="43370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楕円 4"/>
          <p:cNvSpPr>
            <a:spLocks noChangeArrowheads="1"/>
          </p:cNvSpPr>
          <p:nvPr/>
        </p:nvSpPr>
        <p:spPr bwMode="auto">
          <a:xfrm>
            <a:off x="3432175" y="3429000"/>
            <a:ext cx="1008063"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pic>
        <p:nvPicPr>
          <p:cNvPr id="47111" name="図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1035050"/>
            <a:ext cx="4391025"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楕円 21"/>
          <p:cNvSpPr>
            <a:spLocks noChangeArrowheads="1"/>
          </p:cNvSpPr>
          <p:nvPr/>
        </p:nvSpPr>
        <p:spPr bwMode="auto">
          <a:xfrm>
            <a:off x="7896225" y="3357563"/>
            <a:ext cx="1008063"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
        <p:nvSpPr>
          <p:cNvPr id="47113" name="Text Box 3"/>
          <p:cNvSpPr txBox="1">
            <a:spLocks noChangeArrowheads="1"/>
          </p:cNvSpPr>
          <p:nvPr/>
        </p:nvSpPr>
        <p:spPr bwMode="auto">
          <a:xfrm>
            <a:off x="2325688" y="5392738"/>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zh-CN" altLang="en-US" b="1">
                <a:solidFill>
                  <a:srgbClr val="549E39"/>
                </a:solidFill>
                <a:latin typeface="Yu Gothic" panose="020B0400000000000000" pitchFamily="34" charset="-128"/>
                <a:ea typeface="Yu Gothic" panose="020B0400000000000000" pitchFamily="34" charset="-128"/>
              </a:rPr>
              <a:t> </a:t>
            </a:r>
            <a:r>
              <a:rPr lang="en-US" altLang="zh-CN" b="1">
                <a:solidFill>
                  <a:srgbClr val="549E39"/>
                </a:solidFill>
                <a:latin typeface="Yu Gothic" panose="020B0400000000000000" pitchFamily="34" charset="-128"/>
                <a:ea typeface="Yu Gothic" panose="020B0400000000000000" pitchFamily="34" charset="-128"/>
              </a:rPr>
              <a:t>A</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before</a:t>
            </a:r>
            <a:endParaRPr lang="en-US" altLang="zh-CN">
              <a:solidFill>
                <a:srgbClr val="FF0000"/>
              </a:solidFill>
              <a:latin typeface="Yu Gothic" panose="020B0400000000000000" pitchFamily="34" charset="-128"/>
              <a:ea typeface="Yu Gothic" panose="020B0400000000000000" pitchFamily="34" charset="-128"/>
            </a:endParaRPr>
          </a:p>
        </p:txBody>
      </p:sp>
      <p:sp>
        <p:nvSpPr>
          <p:cNvPr id="47114" name="Text Box 3"/>
          <p:cNvSpPr txBox="1">
            <a:spLocks noChangeArrowheads="1"/>
          </p:cNvSpPr>
          <p:nvPr/>
        </p:nvSpPr>
        <p:spPr bwMode="auto">
          <a:xfrm>
            <a:off x="6934200" y="5373688"/>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zh-CN" altLang="en-US" b="1">
                <a:solidFill>
                  <a:srgbClr val="549E39"/>
                </a:solidFill>
                <a:latin typeface="Yu Gothic" panose="020B0400000000000000" pitchFamily="34" charset="-128"/>
                <a:ea typeface="Yu Gothic" panose="020B0400000000000000" pitchFamily="34" charset="-128"/>
              </a:rPr>
              <a:t> </a:t>
            </a:r>
            <a:r>
              <a:rPr lang="en-US" altLang="zh-CN" b="1">
                <a:solidFill>
                  <a:srgbClr val="549E39"/>
                </a:solidFill>
                <a:latin typeface="Yu Gothic" panose="020B0400000000000000" pitchFamily="34" charset="-128"/>
                <a:ea typeface="Yu Gothic" panose="020B0400000000000000" pitchFamily="34" charset="-128"/>
              </a:rPr>
              <a:t>A</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after</a:t>
            </a:r>
            <a:endParaRPr lang="en-US" altLang="zh-CN">
              <a:solidFill>
                <a:srgbClr val="FF0000"/>
              </a:solidFill>
              <a:latin typeface="Yu Gothic" panose="020B0400000000000000" pitchFamily="34" charset="-128"/>
              <a:ea typeface="Yu Gothic" panose="020B0400000000000000"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5"/>
          <p:cNvSpPr>
            <a:spLocks noGrp="1" noChangeArrowheads="1"/>
          </p:cNvSpPr>
          <p:nvPr>
            <p:ph type="sldNum" sz="quarter" idx="12"/>
          </p:nvPr>
        </p:nvSpPr>
        <p:spPr bwMode="auto">
          <a:xfrm>
            <a:off x="677863" y="6042025"/>
            <a:ext cx="62976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l">
              <a:buSzPct val="100000"/>
            </a:pPr>
            <a:fld id="{7772992F-A440-4A1E-B819-090DE3A1D07C}" type="slidenum">
              <a:rPr lang="ja-JP" altLang="ja-JP" sz="2000">
                <a:solidFill>
                  <a:srgbClr val="D40511"/>
                </a:solidFill>
                <a:latin typeface="Arial" panose="020B0604020202020204" pitchFamily="34" charset="0"/>
                <a:ea typeface="MS PGothic" panose="020B0600070205080204" pitchFamily="34" charset="-128"/>
              </a:rPr>
            </a:fld>
            <a:endParaRPr lang="ja-JP" altLang="ja-JP" sz="2000">
              <a:solidFill>
                <a:srgbClr val="D40511"/>
              </a:solidFill>
              <a:latin typeface="Arial" panose="020B0604020202020204" pitchFamily="34" charset="0"/>
              <a:ea typeface="MS PGothic" panose="020B0600070205080204" pitchFamily="34" charset="-128"/>
            </a:endParaRPr>
          </a:p>
        </p:txBody>
      </p:sp>
      <p:graphicFrame>
        <p:nvGraphicFramePr>
          <p:cNvPr id="48131" name="Rectangle 2" hidden="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 name="" r:id="rId2" imgW="0" imgH="0" progId="TCLayout.ActiveDocument.1">
                  <p:embed/>
                </p:oleObj>
              </mc:Choice>
              <mc:Fallback>
                <p:oleObj name="" r:id="rId2" imgW="0" imgH="0" progId="TCLayout.ActiveDocument.1">
                  <p:embed/>
                  <p:pic>
                    <p:nvPicPr>
                      <p:cNvPr id="0" name="Rectangle 2" hidden="1"/>
                      <p:cNvPicPr>
                        <a:picLocks noChangeArrowheads="1"/>
                      </p:cNvPicPr>
                      <p:nvPr/>
                    </p:nvPicPr>
                    <p:blipFill>
                      <a:blip/>
                      <a:srcRect/>
                      <a:stretch>
                        <a:fillRect/>
                      </a:stretch>
                    </p:blipFill>
                    <p:spPr bwMode="auto">
                      <a:xfrm>
                        <a:off x="152400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8132" name="Rectangle 3"/>
          <p:cNvSpPr>
            <a:spLocks noGrp="1" noChangeArrowheads="1"/>
          </p:cNvSpPr>
          <p:nvPr>
            <p:ph type="title"/>
            <p:custDataLst>
              <p:tags r:id="rId3"/>
            </p:custDataLst>
          </p:nvPr>
        </p:nvSpPr>
        <p:spPr>
          <a:xfrm>
            <a:off x="1882775" y="282575"/>
            <a:ext cx="8596313" cy="1320800"/>
          </a:xfrm>
        </p:spPr>
        <p:txBody>
          <a:bodyPr/>
          <a:lstStyle/>
          <a:p>
            <a:r>
              <a:rPr sz="2800">
                <a:solidFill>
                  <a:srgbClr val="C00000"/>
                </a:solidFill>
                <a:latin typeface="Yu Gothic" panose="020B0400000000000000" pitchFamily="34" charset="-128"/>
                <a:ea typeface="Yu Gothic" panose="020B0400000000000000" pitchFamily="34" charset="-128"/>
                <a:sym typeface="+mn-ea"/>
              </a:rPr>
              <a:t>NMR-imaging </a:t>
            </a:r>
            <a:r>
              <a:rPr lang="en-US" sz="2800">
                <a:solidFill>
                  <a:srgbClr val="C00000"/>
                </a:solidFill>
                <a:latin typeface="Yu Gothic" panose="020B0400000000000000" pitchFamily="34" charset="-128"/>
                <a:ea typeface="Yu Gothic" panose="020B0400000000000000" pitchFamily="34" charset="-128"/>
                <a:sym typeface="+mn-ea"/>
              </a:rPr>
              <a:t>B</a:t>
            </a:r>
            <a:r>
              <a:rPr sz="2800">
                <a:solidFill>
                  <a:srgbClr val="C00000"/>
                </a:solidFill>
                <a:latin typeface="Yu Gothic" panose="020B0400000000000000" pitchFamily="34" charset="-128"/>
                <a:ea typeface="Yu Gothic" panose="020B0400000000000000" pitchFamily="34" charset="-128"/>
                <a:sym typeface="+mn-ea"/>
              </a:rPr>
              <a:t>efore and </a:t>
            </a:r>
            <a:r>
              <a:rPr lang="en-US" sz="2800">
                <a:solidFill>
                  <a:srgbClr val="C00000"/>
                </a:solidFill>
                <a:latin typeface="Yu Gothic" panose="020B0400000000000000" pitchFamily="34" charset="-128"/>
                <a:ea typeface="Yu Gothic" panose="020B0400000000000000" pitchFamily="34" charset="-128"/>
                <a:sym typeface="+mn-ea"/>
              </a:rPr>
              <a:t>A</a:t>
            </a:r>
            <a:r>
              <a:rPr sz="2800">
                <a:solidFill>
                  <a:srgbClr val="C00000"/>
                </a:solidFill>
                <a:latin typeface="Yu Gothic" panose="020B0400000000000000" pitchFamily="34" charset="-128"/>
                <a:ea typeface="Yu Gothic" panose="020B0400000000000000" pitchFamily="34" charset="-128"/>
                <a:sym typeface="+mn-ea"/>
              </a:rPr>
              <a:t>fter PLDD</a:t>
            </a:r>
            <a:br>
              <a:rPr lang="zh-CN" altLang="en-US" sz="2800">
                <a:solidFill>
                  <a:srgbClr val="C00000"/>
                </a:solidFill>
                <a:latin typeface="Yu Gothic" panose="020B0400000000000000" pitchFamily="34" charset="-128"/>
                <a:ea typeface="Yu Gothic" panose="020B0400000000000000" pitchFamily="34" charset="-128"/>
              </a:rPr>
            </a:br>
            <a:endParaRPr lang="ja-JP" altLang="ja-JP" sz="2800">
              <a:solidFill>
                <a:srgbClr val="C00000"/>
              </a:solidFill>
              <a:latin typeface="Yu Gothic" panose="020B0400000000000000" pitchFamily="34" charset="-128"/>
              <a:ea typeface="Yu Gothic" panose="020B0400000000000000" pitchFamily="34" charset="-128"/>
            </a:endParaRPr>
          </a:p>
        </p:txBody>
      </p:sp>
      <p:sp>
        <p:nvSpPr>
          <p:cNvPr id="48133" name="Text Box 3"/>
          <p:cNvSpPr txBox="1">
            <a:spLocks noChangeArrowheads="1"/>
          </p:cNvSpPr>
          <p:nvPr/>
        </p:nvSpPr>
        <p:spPr bwMode="auto">
          <a:xfrm>
            <a:off x="2065338" y="5459413"/>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zh-CN" altLang="en-US" b="1">
                <a:solidFill>
                  <a:srgbClr val="549E39"/>
                </a:solidFill>
                <a:latin typeface="Yu Gothic" panose="020B0400000000000000" pitchFamily="34" charset="-128"/>
                <a:ea typeface="Yu Gothic" panose="020B0400000000000000" pitchFamily="34" charset="-128"/>
              </a:rPr>
              <a:t> </a:t>
            </a:r>
            <a:r>
              <a:rPr lang="en-US" altLang="zh-CN" b="1">
                <a:solidFill>
                  <a:srgbClr val="549E39"/>
                </a:solidFill>
                <a:latin typeface="Yu Gothic" panose="020B0400000000000000" pitchFamily="34" charset="-128"/>
                <a:ea typeface="Yu Gothic" panose="020B0400000000000000" pitchFamily="34" charset="-128"/>
              </a:rPr>
              <a:t>B</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before</a:t>
            </a:r>
            <a:endParaRPr lang="en-US" altLang="zh-CN">
              <a:solidFill>
                <a:srgbClr val="FF0000"/>
              </a:solidFill>
              <a:latin typeface="Yu Gothic" panose="020B0400000000000000" pitchFamily="34" charset="-128"/>
              <a:ea typeface="Yu Gothic" panose="020B0400000000000000" pitchFamily="34" charset="-128"/>
            </a:endParaRPr>
          </a:p>
        </p:txBody>
      </p:sp>
      <p:sp>
        <p:nvSpPr>
          <p:cNvPr id="48134" name="Text Box 3"/>
          <p:cNvSpPr txBox="1">
            <a:spLocks noChangeArrowheads="1"/>
          </p:cNvSpPr>
          <p:nvPr/>
        </p:nvSpPr>
        <p:spPr bwMode="auto">
          <a:xfrm>
            <a:off x="6934200" y="5445125"/>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en-US" altLang="ja-JP" b="1">
                <a:solidFill>
                  <a:srgbClr val="549E39"/>
                </a:solidFill>
                <a:latin typeface="Yu Gothic" panose="020B0400000000000000" pitchFamily="34" charset="-128"/>
                <a:ea typeface="Yu Gothic" panose="020B0400000000000000" pitchFamily="34" charset="-128"/>
              </a:rPr>
              <a:t> B</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after</a:t>
            </a:r>
            <a:endParaRPr lang="en-US" altLang="zh-CN">
              <a:solidFill>
                <a:srgbClr val="FF0000"/>
              </a:solidFill>
              <a:latin typeface="Yu Gothic" panose="020B0400000000000000" pitchFamily="34" charset="-128"/>
              <a:ea typeface="Yu Gothic" panose="020B0400000000000000" pitchFamily="34" charset="-128"/>
            </a:endParaRPr>
          </a:p>
        </p:txBody>
      </p:sp>
      <p:pic>
        <p:nvPicPr>
          <p:cNvPr id="48135"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052513"/>
            <a:ext cx="44751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図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1052513"/>
            <a:ext cx="43799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楕円 12"/>
          <p:cNvSpPr>
            <a:spLocks noChangeArrowheads="1"/>
          </p:cNvSpPr>
          <p:nvPr/>
        </p:nvSpPr>
        <p:spPr bwMode="auto">
          <a:xfrm>
            <a:off x="3503613" y="3284538"/>
            <a:ext cx="1079500" cy="792162"/>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
        <p:nvSpPr>
          <p:cNvPr id="48138" name="楕円 13"/>
          <p:cNvSpPr>
            <a:spLocks noChangeArrowheads="1"/>
          </p:cNvSpPr>
          <p:nvPr/>
        </p:nvSpPr>
        <p:spPr bwMode="auto">
          <a:xfrm>
            <a:off x="8688388" y="3141663"/>
            <a:ext cx="1152525"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5"/>
          <p:cNvSpPr>
            <a:spLocks noGrp="1" noChangeArrowheads="1"/>
          </p:cNvSpPr>
          <p:nvPr>
            <p:ph type="sldNum" sz="quarter" idx="12"/>
          </p:nvPr>
        </p:nvSpPr>
        <p:spPr bwMode="auto">
          <a:xfrm>
            <a:off x="677863" y="6042025"/>
            <a:ext cx="62976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l">
              <a:buSzPct val="100000"/>
            </a:pPr>
            <a:fld id="{3857FA9C-EA13-4EBF-9B2C-3431AE0B0238}" type="slidenum">
              <a:rPr lang="ja-JP" altLang="ja-JP" sz="2000">
                <a:solidFill>
                  <a:srgbClr val="D40511"/>
                </a:solidFill>
                <a:latin typeface="Arial" panose="020B0604020202020204" pitchFamily="34" charset="0"/>
                <a:ea typeface="MS PGothic" panose="020B0600070205080204" pitchFamily="34" charset="-128"/>
              </a:rPr>
            </a:fld>
            <a:endParaRPr lang="ja-JP" altLang="ja-JP" sz="2000">
              <a:solidFill>
                <a:srgbClr val="D40511"/>
              </a:solidFill>
              <a:latin typeface="Arial" panose="020B0604020202020204" pitchFamily="34" charset="0"/>
              <a:ea typeface="MS PGothic" panose="020B0600070205080204" pitchFamily="34" charset="-128"/>
            </a:endParaRPr>
          </a:p>
        </p:txBody>
      </p:sp>
      <p:graphicFrame>
        <p:nvGraphicFramePr>
          <p:cNvPr id="49155" name="Rectangle 2" hidden="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 name="" r:id="rId2" imgW="0" imgH="0" progId="TCLayout.ActiveDocument.1">
                  <p:embed/>
                </p:oleObj>
              </mc:Choice>
              <mc:Fallback>
                <p:oleObj name="" r:id="rId2" imgW="0" imgH="0" progId="TCLayout.ActiveDocument.1">
                  <p:embed/>
                  <p:pic>
                    <p:nvPicPr>
                      <p:cNvPr id="0" name="Rectangle 2" hidden="1"/>
                      <p:cNvPicPr>
                        <a:picLocks noChangeArrowheads="1"/>
                      </p:cNvPicPr>
                      <p:nvPr/>
                    </p:nvPicPr>
                    <p:blipFill>
                      <a:blip/>
                      <a:srcRect/>
                      <a:stretch>
                        <a:fillRect/>
                      </a:stretch>
                    </p:blipFill>
                    <p:spPr bwMode="auto">
                      <a:xfrm>
                        <a:off x="152400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9156" name="Rectangle 3"/>
          <p:cNvSpPr>
            <a:spLocks noGrp="1" noChangeArrowheads="1"/>
          </p:cNvSpPr>
          <p:nvPr>
            <p:ph type="title"/>
            <p:custDataLst>
              <p:tags r:id="rId3"/>
            </p:custDataLst>
          </p:nvPr>
        </p:nvSpPr>
        <p:spPr>
          <a:xfrm>
            <a:off x="1870075" y="288925"/>
            <a:ext cx="8596313" cy="1320800"/>
          </a:xfrm>
        </p:spPr>
        <p:txBody>
          <a:bodyPr/>
          <a:lstStyle/>
          <a:p>
            <a:r>
              <a:rPr sz="2800">
                <a:solidFill>
                  <a:srgbClr val="C00000"/>
                </a:solidFill>
                <a:latin typeface="Yu Gothic" panose="020B0400000000000000" pitchFamily="34" charset="-128"/>
                <a:ea typeface="Yu Gothic" panose="020B0400000000000000" pitchFamily="34" charset="-128"/>
                <a:sym typeface="+mn-ea"/>
              </a:rPr>
              <a:t>NMR-imaging </a:t>
            </a:r>
            <a:r>
              <a:rPr lang="en-US" sz="2800">
                <a:solidFill>
                  <a:srgbClr val="C00000"/>
                </a:solidFill>
                <a:latin typeface="Yu Gothic" panose="020B0400000000000000" pitchFamily="34" charset="-128"/>
                <a:ea typeface="Yu Gothic" panose="020B0400000000000000" pitchFamily="34" charset="-128"/>
                <a:sym typeface="+mn-ea"/>
              </a:rPr>
              <a:t>B</a:t>
            </a:r>
            <a:r>
              <a:rPr sz="2800">
                <a:solidFill>
                  <a:srgbClr val="C00000"/>
                </a:solidFill>
                <a:latin typeface="Yu Gothic" panose="020B0400000000000000" pitchFamily="34" charset="-128"/>
                <a:ea typeface="Yu Gothic" panose="020B0400000000000000" pitchFamily="34" charset="-128"/>
                <a:sym typeface="+mn-ea"/>
              </a:rPr>
              <a:t>efore and </a:t>
            </a:r>
            <a:r>
              <a:rPr lang="en-US" sz="2800">
                <a:solidFill>
                  <a:srgbClr val="C00000"/>
                </a:solidFill>
                <a:latin typeface="Yu Gothic" panose="020B0400000000000000" pitchFamily="34" charset="-128"/>
                <a:ea typeface="Yu Gothic" panose="020B0400000000000000" pitchFamily="34" charset="-128"/>
                <a:sym typeface="+mn-ea"/>
              </a:rPr>
              <a:t>A</a:t>
            </a:r>
            <a:r>
              <a:rPr sz="2800">
                <a:solidFill>
                  <a:srgbClr val="C00000"/>
                </a:solidFill>
                <a:latin typeface="Yu Gothic" panose="020B0400000000000000" pitchFamily="34" charset="-128"/>
                <a:ea typeface="Yu Gothic" panose="020B0400000000000000" pitchFamily="34" charset="-128"/>
                <a:sym typeface="+mn-ea"/>
              </a:rPr>
              <a:t>fter PLDD</a:t>
            </a:r>
            <a:br>
              <a:rPr lang="zh-CN" altLang="en-US" sz="2800">
                <a:solidFill>
                  <a:srgbClr val="C00000"/>
                </a:solidFill>
                <a:latin typeface="Yu Gothic" panose="020B0400000000000000" pitchFamily="34" charset="-128"/>
                <a:ea typeface="Yu Gothic" panose="020B0400000000000000" pitchFamily="34" charset="-128"/>
              </a:rPr>
            </a:br>
            <a:endParaRPr lang="ja-JP" altLang="ja-JP" sz="2800">
              <a:solidFill>
                <a:srgbClr val="C00000"/>
              </a:solidFill>
              <a:latin typeface="Yu Gothic" panose="020B0400000000000000" pitchFamily="34" charset="-128"/>
              <a:ea typeface="Yu Gothic" panose="020B0400000000000000" pitchFamily="34" charset="-128"/>
            </a:endParaRPr>
          </a:p>
        </p:txBody>
      </p:sp>
      <p:sp>
        <p:nvSpPr>
          <p:cNvPr id="49157" name="Text Box 3"/>
          <p:cNvSpPr txBox="1">
            <a:spLocks noChangeArrowheads="1"/>
          </p:cNvSpPr>
          <p:nvPr/>
        </p:nvSpPr>
        <p:spPr bwMode="auto">
          <a:xfrm>
            <a:off x="2065338" y="5459413"/>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en-US" altLang="ja-JP" b="1">
                <a:solidFill>
                  <a:srgbClr val="549E39"/>
                </a:solidFill>
                <a:latin typeface="Yu Gothic" panose="020B0400000000000000" pitchFamily="34" charset="-128"/>
                <a:ea typeface="Yu Gothic" panose="020B0400000000000000" pitchFamily="34" charset="-128"/>
              </a:rPr>
              <a:t> C</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before</a:t>
            </a:r>
            <a:endParaRPr lang="en-US" altLang="zh-CN">
              <a:solidFill>
                <a:srgbClr val="FF0000"/>
              </a:solidFill>
              <a:latin typeface="Yu Gothic" panose="020B0400000000000000" pitchFamily="34" charset="-128"/>
              <a:ea typeface="Yu Gothic" panose="020B0400000000000000" pitchFamily="34" charset="-128"/>
            </a:endParaRPr>
          </a:p>
        </p:txBody>
      </p:sp>
      <p:sp>
        <p:nvSpPr>
          <p:cNvPr id="49158" name="Text Box 3"/>
          <p:cNvSpPr txBox="1">
            <a:spLocks noChangeArrowheads="1"/>
          </p:cNvSpPr>
          <p:nvPr/>
        </p:nvSpPr>
        <p:spPr bwMode="auto">
          <a:xfrm>
            <a:off x="6934200" y="5445125"/>
            <a:ext cx="276225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sym typeface="+mn-ea"/>
              </a:rPr>
              <a:t>Patient</a:t>
            </a:r>
            <a:r>
              <a:rPr lang="en-US" altLang="ja-JP" b="1">
                <a:solidFill>
                  <a:srgbClr val="549E39"/>
                </a:solidFill>
                <a:latin typeface="Yu Gothic" panose="020B0400000000000000" pitchFamily="34" charset="-128"/>
                <a:ea typeface="Yu Gothic" panose="020B0400000000000000" pitchFamily="34" charset="-128"/>
              </a:rPr>
              <a:t> C</a:t>
            </a:r>
            <a:endParaRPr lang="en-US" altLang="ja-JP" b="1">
              <a:solidFill>
                <a:srgbClr val="549E39"/>
              </a:solidFill>
              <a:latin typeface="Yu Gothic" panose="020B0400000000000000" pitchFamily="34" charset="-128"/>
              <a:ea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a:solidFill>
                  <a:srgbClr val="FF0000"/>
                </a:solidFill>
                <a:latin typeface="Yu Gothic" panose="020B0400000000000000" pitchFamily="34" charset="-128"/>
                <a:ea typeface="Yu Gothic" panose="020B0400000000000000" pitchFamily="34" charset="-128"/>
              </a:rPr>
              <a:t>after</a:t>
            </a:r>
            <a:endParaRPr lang="en-US" altLang="zh-CN">
              <a:solidFill>
                <a:srgbClr val="FF0000"/>
              </a:solidFill>
              <a:latin typeface="Yu Gothic" panose="020B0400000000000000" pitchFamily="34" charset="-128"/>
              <a:ea typeface="Yu Gothic" panose="020B0400000000000000" pitchFamily="34" charset="-128"/>
            </a:endParaRPr>
          </a:p>
        </p:txBody>
      </p:sp>
      <p:pic>
        <p:nvPicPr>
          <p:cNvPr id="49159" name="図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052513"/>
            <a:ext cx="45354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図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1052513"/>
            <a:ext cx="42846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楕円 14"/>
          <p:cNvSpPr>
            <a:spLocks noChangeArrowheads="1"/>
          </p:cNvSpPr>
          <p:nvPr/>
        </p:nvSpPr>
        <p:spPr bwMode="auto">
          <a:xfrm>
            <a:off x="3359150" y="2852738"/>
            <a:ext cx="1125538" cy="936625"/>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
        <p:nvSpPr>
          <p:cNvPr id="49162" name="楕円 15"/>
          <p:cNvSpPr>
            <a:spLocks noChangeArrowheads="1"/>
          </p:cNvSpPr>
          <p:nvPr/>
        </p:nvSpPr>
        <p:spPr bwMode="auto">
          <a:xfrm>
            <a:off x="8328025" y="2852738"/>
            <a:ext cx="1152525"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2038350" y="533400"/>
            <a:ext cx="7497763" cy="777875"/>
          </a:xfrm>
        </p:spPr>
        <p:txBody>
          <a:bodyPr/>
          <a:lstStyle/>
          <a:p>
            <a:r>
              <a:rPr lang="en-US" altLang="en-US" sz="3200"/>
              <a:t>Anatomy of cervical spine </a:t>
            </a:r>
            <a:endParaRPr lang="en-MY" altLang="en-US" sz="3200"/>
          </a:p>
        </p:txBody>
      </p:sp>
      <p:pic>
        <p:nvPicPr>
          <p:cNvPr id="12291" name="Picture 5" descr="https://advancedhealth.chiromatrixbase.com/clients/516/images/cerv_spine_v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1300" y="1441450"/>
            <a:ext cx="460533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ー 5"/>
          <p:cNvSpPr>
            <a:spLocks noGrp="1" noChangeArrowheads="1"/>
          </p:cNvSpPr>
          <p:nvPr>
            <p:ph type="sldNum" sz="quarter" idx="12"/>
          </p:nvPr>
        </p:nvSpPr>
        <p:spPr bwMode="auto">
          <a:xfrm>
            <a:off x="677863" y="6042025"/>
            <a:ext cx="62976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l">
              <a:buSzPct val="100000"/>
            </a:pPr>
            <a:fld id="{5653B300-C712-47FE-BBC4-C1AFDE346F81}" type="slidenum">
              <a:rPr lang="ja-JP" altLang="ja-JP" sz="2000">
                <a:solidFill>
                  <a:srgbClr val="D40511"/>
                </a:solidFill>
                <a:latin typeface="Arial" panose="020B0604020202020204" pitchFamily="34" charset="0"/>
                <a:ea typeface="MS PGothic" panose="020B0600070205080204" pitchFamily="34" charset="-128"/>
              </a:rPr>
            </a:fld>
            <a:endParaRPr lang="ja-JP" altLang="ja-JP" sz="2000">
              <a:solidFill>
                <a:srgbClr val="D40511"/>
              </a:solidFill>
              <a:latin typeface="Arial" panose="020B0604020202020204" pitchFamily="34" charset="0"/>
              <a:ea typeface="MS PGothic" panose="020B0600070205080204" pitchFamily="34" charset="-128"/>
            </a:endParaRPr>
          </a:p>
        </p:txBody>
      </p:sp>
      <p:graphicFrame>
        <p:nvGraphicFramePr>
          <p:cNvPr id="50179" name="Rectangle 2" hidden="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 name="" r:id="rId2" imgW="0" imgH="0" progId="TCLayout.ActiveDocument.1">
                  <p:embed/>
                </p:oleObj>
              </mc:Choice>
              <mc:Fallback>
                <p:oleObj name="" r:id="rId2" imgW="0" imgH="0" progId="TCLayout.ActiveDocument.1">
                  <p:embed/>
                  <p:pic>
                    <p:nvPicPr>
                      <p:cNvPr id="0" name="Rectangle 2" hidden="1"/>
                      <p:cNvPicPr>
                        <a:picLocks noChangeArrowheads="1"/>
                      </p:cNvPicPr>
                      <p:nvPr/>
                    </p:nvPicPr>
                    <p:blipFill>
                      <a:blip/>
                      <a:srcRect/>
                      <a:stretch>
                        <a:fillRect/>
                      </a:stretch>
                    </p:blipFill>
                    <p:spPr bwMode="auto">
                      <a:xfrm>
                        <a:off x="152400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0180" name="Rectangle 3"/>
          <p:cNvSpPr>
            <a:spLocks noGrp="1" noChangeArrowheads="1"/>
          </p:cNvSpPr>
          <p:nvPr>
            <p:ph type="title"/>
            <p:custDataLst>
              <p:tags r:id="rId3"/>
            </p:custDataLst>
          </p:nvPr>
        </p:nvSpPr>
        <p:spPr>
          <a:xfrm>
            <a:off x="1909763" y="207963"/>
            <a:ext cx="8596312" cy="1320800"/>
          </a:xfrm>
        </p:spPr>
        <p:txBody>
          <a:bodyPr/>
          <a:lstStyle/>
          <a:p>
            <a:r>
              <a:rPr sz="2800">
                <a:solidFill>
                  <a:srgbClr val="C00000"/>
                </a:solidFill>
                <a:latin typeface="Yu Gothic" panose="020B0400000000000000" pitchFamily="34" charset="-128"/>
                <a:ea typeface="Yu Gothic" panose="020B0400000000000000" pitchFamily="34" charset="-128"/>
                <a:sym typeface="+mn-ea"/>
              </a:rPr>
              <a:t>NMR-imaging </a:t>
            </a:r>
            <a:r>
              <a:rPr lang="en-US" sz="2800">
                <a:solidFill>
                  <a:srgbClr val="C00000"/>
                </a:solidFill>
                <a:latin typeface="Yu Gothic" panose="020B0400000000000000" pitchFamily="34" charset="-128"/>
                <a:ea typeface="Yu Gothic" panose="020B0400000000000000" pitchFamily="34" charset="-128"/>
                <a:sym typeface="+mn-ea"/>
              </a:rPr>
              <a:t>B</a:t>
            </a:r>
            <a:r>
              <a:rPr sz="2800">
                <a:solidFill>
                  <a:srgbClr val="C00000"/>
                </a:solidFill>
                <a:latin typeface="Yu Gothic" panose="020B0400000000000000" pitchFamily="34" charset="-128"/>
                <a:ea typeface="Yu Gothic" panose="020B0400000000000000" pitchFamily="34" charset="-128"/>
                <a:sym typeface="+mn-ea"/>
              </a:rPr>
              <a:t>efore and </a:t>
            </a:r>
            <a:r>
              <a:rPr lang="en-US" sz="2800">
                <a:solidFill>
                  <a:srgbClr val="C00000"/>
                </a:solidFill>
                <a:latin typeface="Yu Gothic" panose="020B0400000000000000" pitchFamily="34" charset="-128"/>
                <a:ea typeface="Yu Gothic" panose="020B0400000000000000" pitchFamily="34" charset="-128"/>
                <a:sym typeface="+mn-ea"/>
              </a:rPr>
              <a:t>A</a:t>
            </a:r>
            <a:r>
              <a:rPr sz="2800">
                <a:solidFill>
                  <a:srgbClr val="C00000"/>
                </a:solidFill>
                <a:latin typeface="Yu Gothic" panose="020B0400000000000000" pitchFamily="34" charset="-128"/>
                <a:ea typeface="Yu Gothic" panose="020B0400000000000000" pitchFamily="34" charset="-128"/>
                <a:sym typeface="+mn-ea"/>
              </a:rPr>
              <a:t>fter PLDD</a:t>
            </a:r>
            <a:br>
              <a:rPr lang="zh-CN" altLang="en-US" sz="2800">
                <a:solidFill>
                  <a:srgbClr val="C00000"/>
                </a:solidFill>
                <a:latin typeface="Yu Gothic" panose="020B0400000000000000" pitchFamily="34" charset="-128"/>
                <a:ea typeface="Yu Gothic" panose="020B0400000000000000" pitchFamily="34" charset="-128"/>
              </a:rPr>
            </a:br>
            <a:endParaRPr lang="ja-JP" altLang="ja-JP" sz="2800">
              <a:solidFill>
                <a:srgbClr val="C00000"/>
              </a:solidFill>
              <a:latin typeface="Yu Gothic" panose="020B0400000000000000" pitchFamily="34" charset="-128"/>
              <a:ea typeface="Yu Gothic" panose="020B0400000000000000" pitchFamily="34" charset="-128"/>
            </a:endParaRPr>
          </a:p>
        </p:txBody>
      </p:sp>
      <p:sp>
        <p:nvSpPr>
          <p:cNvPr id="50181" name="Text Box 3"/>
          <p:cNvSpPr txBox="1">
            <a:spLocks noChangeArrowheads="1"/>
          </p:cNvSpPr>
          <p:nvPr/>
        </p:nvSpPr>
        <p:spPr bwMode="auto">
          <a:xfrm>
            <a:off x="2065655" y="5459730"/>
            <a:ext cx="3169920"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rPr>
              <a:t>Patient D (cervical spine)</a:t>
            </a:r>
            <a:endParaRPr b="1">
              <a:solidFill>
                <a:srgbClr val="549E39"/>
              </a:solidFill>
              <a:latin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 </a:t>
            </a:r>
            <a:r>
              <a:rPr lang="en-US" altLang="zh-CN" sz="1800">
                <a:solidFill>
                  <a:srgbClr val="FF0000"/>
                </a:solidFill>
                <a:latin typeface="Yu Gothic" panose="020B0400000000000000" pitchFamily="34" charset="-128"/>
                <a:ea typeface="Yu Gothic" panose="020B0400000000000000" pitchFamily="34" charset="-128"/>
              </a:rPr>
              <a:t>before</a:t>
            </a:r>
            <a:endParaRPr lang="zh-CN" altLang="en-US">
              <a:solidFill>
                <a:srgbClr val="FF0000"/>
              </a:solidFill>
              <a:latin typeface="Yu Gothic" panose="020B0400000000000000" pitchFamily="34" charset="-128"/>
              <a:ea typeface="Yu Gothic" panose="020B0400000000000000" pitchFamily="34" charset="-128"/>
            </a:endParaRPr>
          </a:p>
        </p:txBody>
      </p:sp>
      <p:sp>
        <p:nvSpPr>
          <p:cNvPr id="50182" name="Text Box 3"/>
          <p:cNvSpPr txBox="1">
            <a:spLocks noChangeArrowheads="1"/>
          </p:cNvSpPr>
          <p:nvPr/>
        </p:nvSpPr>
        <p:spPr bwMode="auto">
          <a:xfrm>
            <a:off x="6603365" y="5445125"/>
            <a:ext cx="3378835" cy="84074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144000" rIns="144000" bIns="144000">
            <a:spAutoFit/>
          </a:bodyPr>
          <a:lstStyle>
            <a:lvl1pPr defTabSz="995680">
              <a:defRPr>
                <a:solidFill>
                  <a:schemeClr val="tx1"/>
                </a:solidFill>
                <a:latin typeface="Trebuchet MS" panose="020B0603020202020204" pitchFamily="34" charset="0"/>
              </a:defRPr>
            </a:lvl1pPr>
            <a:lvl2pPr marL="742950" indent="-285750" defTabSz="995680">
              <a:defRPr>
                <a:solidFill>
                  <a:schemeClr val="tx1"/>
                </a:solidFill>
                <a:latin typeface="Trebuchet MS" panose="020B0603020202020204" pitchFamily="34" charset="0"/>
              </a:defRPr>
            </a:lvl2pPr>
            <a:lvl3pPr marL="1143000" indent="-228600" defTabSz="995680">
              <a:defRPr>
                <a:solidFill>
                  <a:schemeClr val="tx1"/>
                </a:solidFill>
                <a:latin typeface="Trebuchet MS" panose="020B0603020202020204" pitchFamily="34" charset="0"/>
              </a:defRPr>
            </a:lvl3pPr>
            <a:lvl4pPr marL="1600200" indent="-228600" defTabSz="995680">
              <a:defRPr>
                <a:solidFill>
                  <a:schemeClr val="tx1"/>
                </a:solidFill>
                <a:latin typeface="Trebuchet MS" panose="020B0603020202020204" pitchFamily="34" charset="0"/>
              </a:defRPr>
            </a:lvl4pPr>
            <a:lvl5pPr marL="2057400" indent="-228600" defTabSz="995680">
              <a:defRPr>
                <a:solidFill>
                  <a:schemeClr val="tx1"/>
                </a:solidFill>
                <a:latin typeface="Trebuchet MS" panose="020B0603020202020204" pitchFamily="34" charset="0"/>
              </a:defRPr>
            </a:lvl5pPr>
            <a:lvl6pPr marL="2514600" indent="-228600" defTabSz="99568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9568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9568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95680" eaLnBrk="0" fontAlgn="base" hangingPunct="0">
              <a:spcBef>
                <a:spcPct val="0"/>
              </a:spcBef>
              <a:spcAft>
                <a:spcPct val="0"/>
              </a:spcAft>
              <a:defRPr>
                <a:solidFill>
                  <a:schemeClr val="tx1"/>
                </a:solidFill>
                <a:latin typeface="Trebuchet MS" panose="020B0603020202020204" pitchFamily="34" charset="0"/>
              </a:defRPr>
            </a:lvl9pPr>
          </a:lstStyle>
          <a:p>
            <a:pPr algn="ctr">
              <a:buSzPct val="100000"/>
            </a:pPr>
            <a:r>
              <a:rPr b="1">
                <a:solidFill>
                  <a:srgbClr val="549E39"/>
                </a:solidFill>
                <a:latin typeface="Yu Gothic" panose="020B0400000000000000" pitchFamily="34" charset="-128"/>
              </a:rPr>
              <a:t>Patient D (cervical spine)</a:t>
            </a:r>
            <a:endParaRPr b="1">
              <a:solidFill>
                <a:srgbClr val="549E39"/>
              </a:solidFill>
              <a:latin typeface="Yu Gothic" panose="020B0400000000000000" pitchFamily="34" charset="-128"/>
            </a:endParaRPr>
          </a:p>
          <a:p>
            <a:pPr algn="ctr">
              <a:buSzPct val="100000"/>
            </a:pPr>
            <a:r>
              <a:rPr lang="en-US" altLang="ja-JP">
                <a:solidFill>
                  <a:srgbClr val="549E39"/>
                </a:solidFill>
                <a:latin typeface="Yu Gothic" panose="020B0400000000000000" pitchFamily="34" charset="-128"/>
                <a:ea typeface="Yu Gothic" panose="020B0400000000000000" pitchFamily="34" charset="-128"/>
              </a:rPr>
              <a:t>PLDD</a:t>
            </a:r>
            <a:r>
              <a:rPr lang="en-US" altLang="zh-CN">
                <a:solidFill>
                  <a:srgbClr val="FF0000"/>
                </a:solidFill>
                <a:latin typeface="Yu Gothic" panose="020B0400000000000000" pitchFamily="34" charset="-128"/>
                <a:ea typeface="Yu Gothic" panose="020B0400000000000000" pitchFamily="34" charset="-128"/>
              </a:rPr>
              <a:t> later</a:t>
            </a:r>
            <a:endParaRPr lang="en-US" altLang="zh-CN">
              <a:solidFill>
                <a:srgbClr val="FF0000"/>
              </a:solidFill>
              <a:latin typeface="Yu Gothic" panose="020B0400000000000000" pitchFamily="34" charset="-128"/>
              <a:ea typeface="Yu Gothic" panose="020B0400000000000000" pitchFamily="34" charset="-128"/>
            </a:endParaRPr>
          </a:p>
        </p:txBody>
      </p:sp>
      <p:pic>
        <p:nvPicPr>
          <p:cNvPr id="50183" name="図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1052513"/>
            <a:ext cx="43561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図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1052513"/>
            <a:ext cx="44354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楕円 9"/>
          <p:cNvSpPr>
            <a:spLocks noChangeArrowheads="1"/>
          </p:cNvSpPr>
          <p:nvPr/>
        </p:nvSpPr>
        <p:spPr bwMode="auto">
          <a:xfrm>
            <a:off x="3792538" y="2781300"/>
            <a:ext cx="1150937"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
        <p:nvSpPr>
          <p:cNvPr id="50186" name="楕円 10"/>
          <p:cNvSpPr>
            <a:spLocks noChangeArrowheads="1"/>
          </p:cNvSpPr>
          <p:nvPr/>
        </p:nvSpPr>
        <p:spPr bwMode="auto">
          <a:xfrm>
            <a:off x="8397875" y="2781300"/>
            <a:ext cx="1011238" cy="863600"/>
          </a:xfrm>
          <a:prstGeom prst="ellipse">
            <a:avLst/>
          </a:prstGeom>
          <a:noFill/>
          <a:ln w="28575">
            <a:solidFill>
              <a:srgbClr val="D405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nSpc>
                <a:spcPct val="110000"/>
              </a:lnSpc>
              <a:spcAft>
                <a:spcPct val="50000"/>
              </a:spcAft>
              <a:buSzPct val="100000"/>
            </a:pPr>
            <a:endParaRPr lang="ja-JP" altLang="en-US" sz="1600">
              <a:solidFill>
                <a:srgbClr val="000000"/>
              </a:solidFill>
              <a:latin typeface="Arial" panose="020B0604020202020204" pitchFamily="34" charset="0"/>
              <a:ea typeface="MS PGothic"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ianaltman.com/wp-content/uploads/2014/04/04012014_Results.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9525" y="768350"/>
            <a:ext cx="69707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p:cNvSpPr txBox="1">
            <a:spLocks noChangeArrowheads="1"/>
          </p:cNvSpPr>
          <p:nvPr/>
        </p:nvSpPr>
        <p:spPr bwMode="auto">
          <a:xfrm>
            <a:off x="3513455" y="3070225"/>
            <a:ext cx="373888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MY" sz="4000"/>
              <a:t>PLDD</a:t>
            </a:r>
            <a:endParaRPr lang="en-US" altLang="en-MY" sz="4000"/>
          </a:p>
          <a:p>
            <a:r>
              <a:rPr lang="en-US" altLang="zh-CN" sz="4000">
                <a:ea typeface="宋体" panose="02010600030101010101" pitchFamily="2" charset="-122"/>
              </a:rPr>
              <a:t>C</a:t>
            </a:r>
            <a:r>
              <a:rPr lang="zh-CN" altLang="en-US" sz="4000">
                <a:ea typeface="宋体" panose="02010600030101010101" pitchFamily="2" charset="-122"/>
              </a:rPr>
              <a:t>linical </a:t>
            </a:r>
            <a:r>
              <a:rPr lang="en-US" altLang="zh-CN" sz="4000">
                <a:ea typeface="宋体" panose="02010600030101010101" pitchFamily="2" charset="-122"/>
              </a:rPr>
              <a:t>E</a:t>
            </a:r>
            <a:r>
              <a:rPr lang="zh-CN" altLang="en-US" sz="4000">
                <a:ea typeface="宋体" panose="02010600030101010101" pitchFamily="2" charset="-122"/>
              </a:rPr>
              <a:t>ffectiveness</a:t>
            </a:r>
            <a:endParaRPr lang="zh-CN" altLang="en-US" sz="400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normAutofit fontScale="90000"/>
          </a:bodyPr>
          <a:lstStyle/>
          <a:p>
            <a:r>
              <a:rPr lang="en-US" altLang="zh-CN" sz="4400">
                <a:ea typeface="宋体" panose="02010600030101010101" pitchFamily="2" charset="-122"/>
                <a:sym typeface="+mn-ea"/>
              </a:rPr>
              <a:t>E</a:t>
            </a:r>
            <a:r>
              <a:rPr lang="zh-CN" altLang="en-US" sz="4400">
                <a:ea typeface="宋体" panose="02010600030101010101" pitchFamily="2" charset="-122"/>
                <a:sym typeface="+mn-ea"/>
              </a:rPr>
              <a:t>ffectiveness</a:t>
            </a:r>
            <a:br>
              <a:rPr lang="zh-CN" altLang="en-US" sz="4400">
                <a:ea typeface="宋体" panose="02010600030101010101" pitchFamily="2" charset="-122"/>
              </a:rPr>
            </a:br>
            <a:endParaRPr lang="zh-CN" altLang="en-MY" sz="4400">
              <a:ea typeface="宋体" panose="02010600030101010101" pitchFamily="2" charset="-122"/>
            </a:endParaRPr>
          </a:p>
        </p:txBody>
      </p:sp>
      <p:sp>
        <p:nvSpPr>
          <p:cNvPr id="52227" name="Content Placeholder 2"/>
          <p:cNvSpPr>
            <a:spLocks noGrp="1" noChangeArrowheads="1"/>
          </p:cNvSpPr>
          <p:nvPr>
            <p:ph idx="1"/>
          </p:nvPr>
        </p:nvSpPr>
        <p:spPr>
          <a:xfrm>
            <a:off x="677863" y="1579563"/>
            <a:ext cx="10809287" cy="3881437"/>
          </a:xfrm>
        </p:spPr>
        <p:txBody>
          <a:bodyPr/>
          <a:lstStyle/>
          <a:p>
            <a:r>
              <a:rPr lang="en-US" altLang="zh-CN" sz="1800">
                <a:ea typeface="宋体" panose="02010600030101010101" pitchFamily="2" charset="-122"/>
              </a:rPr>
              <a:t>Photomedicine and Laser Surgery Volume 27, Number 4, 2009</a:t>
            </a:r>
            <a:endParaRPr lang="en-MY" altLang="en-US" sz="1800"/>
          </a:p>
          <a:p>
            <a:r>
              <a:rPr lang="en-US" altLang="zh-CN" sz="1800" i="1">
                <a:ea typeface="宋体" panose="02010600030101010101" pitchFamily="2" charset="-122"/>
              </a:rPr>
              <a:t>ª </a:t>
            </a:r>
            <a:r>
              <a:rPr lang="en-US" altLang="zh-CN" sz="1800">
                <a:ea typeface="宋体" panose="02010600030101010101" pitchFamily="2" charset="-122"/>
              </a:rPr>
              <a:t>Mary Ann Liebert, Inc. Pp. 535–538</a:t>
            </a:r>
            <a:endParaRPr lang="en-MY" altLang="en-US" sz="1800"/>
          </a:p>
          <a:p>
            <a:r>
              <a:rPr lang="en-US" altLang="zh-CN" sz="1800">
                <a:ea typeface="宋体" panose="02010600030101010101" pitchFamily="2" charset="-122"/>
              </a:rPr>
              <a:t>DOI: 10.1089=pho.2009.2512</a:t>
            </a:r>
            <a:endParaRPr lang="en-US" altLang="zh-CN" sz="1800">
              <a:ea typeface="宋体" panose="02010600030101010101" pitchFamily="2" charset="-122"/>
            </a:endParaRPr>
          </a:p>
          <a:p>
            <a:endParaRPr lang="en-MY" altLang="en-US" sz="1800"/>
          </a:p>
          <a:p>
            <a:pPr>
              <a:buFont typeface="Wingdings 3" panose="05040102010807070707" pitchFamily="18" charset="2"/>
              <a:buNone/>
            </a:pPr>
            <a:r>
              <a:rPr lang="en-MY" altLang="en-US" sz="2800"/>
              <a:t>Percutaneous laser disc decompression (PLDD) for 23 years</a:t>
            </a:r>
            <a:endParaRPr lang="en-MY" altLang="en-US" sz="2800"/>
          </a:p>
          <a:p>
            <a:pPr>
              <a:buFont typeface="Wingdings 3" panose="05040102010807070707" pitchFamily="18" charset="2"/>
              <a:buNone/>
            </a:pPr>
            <a:endParaRPr lang="en-MY" altLang="en-US" sz="2800"/>
          </a:p>
          <a:p>
            <a:pPr>
              <a:buFont typeface="Wingdings 3" panose="05040102010807070707" pitchFamily="18" charset="2"/>
              <a:buNone/>
            </a:pPr>
            <a:r>
              <a:rPr lang="en-US" altLang="zh-CN" sz="1800" b="1">
                <a:ea typeface="宋体" panose="02010600030101010101" pitchFamily="2" charset="-122"/>
              </a:rPr>
              <a:t>Daniel S.J. Choy, M.D.,1 Johannes Hellinger, M.D.,2 Stefan Hellinger, M.D.,2 Gian Paolo Tassi, M.D.,3 and Sang-Ho Lee, M.D.4</a:t>
            </a:r>
            <a:endParaRPr lang="en-MY" altLang="en-US" sz="1800" b="1"/>
          </a:p>
          <a:p>
            <a:endParaRPr lang="en-MY"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a:xfrm>
            <a:off x="678180" y="609600"/>
            <a:ext cx="8595995" cy="1508125"/>
          </a:xfrm>
        </p:spPr>
        <p:txBody>
          <a:bodyPr>
            <a:normAutofit fontScale="90000"/>
          </a:bodyPr>
          <a:lstStyle/>
          <a:p>
            <a:r>
              <a:rPr lang="en-US" altLang="zh-CN">
                <a:ea typeface="宋体" panose="02010600030101010101" pitchFamily="2" charset="-122"/>
              </a:rPr>
              <a:t>PLDD patients treated with a combination of Nd: YAG laser, diode laser, and Ho: YAG laser and endoscopy.</a:t>
            </a:r>
            <a:endParaRPr lang="en-US" altLang="zh-CN">
              <a:ea typeface="宋体" panose="02010600030101010101" pitchFamily="2" charset="-122"/>
            </a:endParaRPr>
          </a:p>
        </p:txBody>
      </p:sp>
      <p:sp>
        <p:nvSpPr>
          <p:cNvPr id="53251" name="Content Placeholder 2"/>
          <p:cNvSpPr>
            <a:spLocks noGrp="1" noChangeArrowheads="1"/>
          </p:cNvSpPr>
          <p:nvPr>
            <p:ph idx="1"/>
          </p:nvPr>
        </p:nvSpPr>
        <p:spPr>
          <a:xfrm>
            <a:off x="528638" y="2117725"/>
            <a:ext cx="10098087" cy="3881438"/>
          </a:xfrm>
        </p:spPr>
        <p:txBody>
          <a:bodyPr/>
          <a:lstStyle/>
          <a:p>
            <a:r>
              <a:rPr altLang="en-US"/>
              <a:t>The success rate is 70-89%.</a:t>
            </a:r>
            <a:endParaRPr altLang="en-US"/>
          </a:p>
          <a:p>
            <a:r>
              <a:rPr altLang="en-US"/>
              <a:t>The complication rate, mainly the intervertebral discitis, was 0.3 – 1.0%</a:t>
            </a:r>
            <a:r>
              <a:rPr lang="en-US"/>
              <a:t>.</a:t>
            </a:r>
            <a:endParaRPr altLang="en-US"/>
          </a:p>
          <a:p>
            <a:r>
              <a:rPr altLang="en-US"/>
              <a:t>The average time to return to normal activity was 1 week.</a:t>
            </a:r>
            <a:endParaRPr altLang="en-US"/>
          </a:p>
          <a:p>
            <a:r>
              <a:t>Twenty-three years of prolonged follow-up yielded a recurrence rate of only 4 – 5%</a:t>
            </a:r>
            <a:r>
              <a:rPr lang="en-US"/>
              <a:t>.</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8775" y="381000"/>
            <a:ext cx="76676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3444875"/>
            <a:ext cx="60975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4"/>
          <p:cNvSpPr txBox="1">
            <a:spLocks noChangeArrowheads="1"/>
          </p:cNvSpPr>
          <p:nvPr/>
        </p:nvSpPr>
        <p:spPr bwMode="auto">
          <a:xfrm>
            <a:off x="3070225" y="1619250"/>
            <a:ext cx="5119688"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sz="2400">
                <a:ea typeface="宋体" panose="02010600030101010101" pitchFamily="2" charset="-122"/>
              </a:rPr>
              <a:t> Compare the results of 500 minimally invasive discectomy and 500 percutaneous laser disc decompression </a:t>
            </a:r>
            <a:endParaRPr sz="2400">
              <a:ea typeface="宋体" panose="02010600030101010101" pitchFamily="2" charset="-122"/>
            </a:endParaRPr>
          </a:p>
        </p:txBody>
      </p:sp>
      <p:sp>
        <p:nvSpPr>
          <p:cNvPr id="54277" name="TextBox 5"/>
          <p:cNvSpPr txBox="1">
            <a:spLocks noChangeArrowheads="1"/>
          </p:cNvSpPr>
          <p:nvPr/>
        </p:nvSpPr>
        <p:spPr bwMode="auto">
          <a:xfrm>
            <a:off x="4232275" y="3487738"/>
            <a:ext cx="249555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zh-CN" altLang="en-US" sz="2400">
                <a:ea typeface="宋体" panose="02010600030101010101" pitchFamily="2" charset="-122"/>
              </a:rPr>
              <a:t>     </a:t>
            </a:r>
            <a:r>
              <a:rPr lang="en-US" altLang="zh-CN" sz="2400">
                <a:ea typeface="宋体" panose="02010600030101010101" pitchFamily="2" charset="-122"/>
              </a:rPr>
              <a:t>S</a:t>
            </a:r>
            <a:r>
              <a:rPr lang="zh-CN" altLang="en-US" sz="2400">
                <a:ea typeface="宋体" panose="02010600030101010101" pitchFamily="2" charset="-122"/>
              </a:rPr>
              <a:t>ummarize</a:t>
            </a:r>
            <a:endParaRPr lang="zh-CN" altLang="en-US" sz="2400">
              <a:ea typeface="宋体" panose="02010600030101010101" pitchFamily="2" charset="-122"/>
            </a:endParaRPr>
          </a:p>
        </p:txBody>
      </p:sp>
      <p:sp>
        <p:nvSpPr>
          <p:cNvPr id="54278" name="TextBox 6"/>
          <p:cNvSpPr txBox="1">
            <a:spLocks noChangeArrowheads="1"/>
          </p:cNvSpPr>
          <p:nvPr/>
        </p:nvSpPr>
        <p:spPr bwMode="auto">
          <a:xfrm>
            <a:off x="1628775" y="3984625"/>
            <a:ext cx="7914005" cy="267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r>
              <a:rPr sz="2400">
                <a:ea typeface="宋体" panose="02010600030101010101" pitchFamily="2" charset="-122"/>
              </a:rPr>
              <a:t>Although we have not yet proved that PLDD is superior to minimally invasive discectomy, but we can conclude that PLDD is the primary choice for minimally invasive techniques cause of its success and safety,  from the background of PLDD and 19 years of research results, and patients with herniated disc source pain and those who fail to respond to traditional drug therapy.</a:t>
            </a:r>
            <a:endParaRPr sz="240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1282700" y="831850"/>
            <a:ext cx="8596313" cy="1320800"/>
          </a:xfrm>
        </p:spPr>
        <p:txBody>
          <a:bodyPr/>
          <a:lstStyle/>
          <a:p>
            <a:r>
              <a:rPr lang="en-US" altLang="en-US"/>
              <a:t>Anatomy of lumbar spine</a:t>
            </a:r>
            <a:endParaRPr lang="en-MY" altLang="en-US"/>
          </a:p>
        </p:txBody>
      </p:sp>
      <p:pic>
        <p:nvPicPr>
          <p:cNvPr id="13315" name="Picture 2" descr="http://www.fpnotebook.com/_media/LumbarSpineAnatomyDisc.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425" y="1839913"/>
            <a:ext cx="58674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zimmer.com/web/images/products/spine/spinal-segment.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26515" y="354013"/>
            <a:ext cx="70104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678180" y="609600"/>
            <a:ext cx="9046845" cy="1320800"/>
          </a:xfrm>
        </p:spPr>
        <p:txBody>
          <a:bodyPr/>
          <a:lstStyle/>
          <a:p>
            <a:pPr algn="ctr"/>
            <a:r>
              <a:rPr lang="en-US" altLang="en-MY">
                <a:sym typeface="+mn-ea"/>
              </a:rPr>
              <a:t>Prolapsed Intervertebral Disc (</a:t>
            </a:r>
            <a:r>
              <a:rPr lang="en-MY" altLang="en-US">
                <a:sym typeface="+mn-ea"/>
              </a:rPr>
              <a:t>PID</a:t>
            </a:r>
            <a:r>
              <a:rPr lang="en-US" altLang="en-MY"/>
              <a:t>)</a:t>
            </a:r>
            <a:endParaRPr lang="en-US" altLang="en-MY"/>
          </a:p>
        </p:txBody>
      </p:sp>
      <p:pic>
        <p:nvPicPr>
          <p:cNvPr id="2" name="y2mate.com - How Slipped Discs Happen Animation What’s Herniation - Herniated Nucleus Pulposus Bulging Disc Video_480p">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2350159" y="1930400"/>
            <a:ext cx="5907149" cy="4430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676400" y="228600"/>
            <a:ext cx="7315200" cy="762000"/>
          </a:xfrm>
        </p:spPr>
        <p:txBody>
          <a:bodyPr/>
          <a:lstStyle/>
          <a:p>
            <a:r>
              <a:rPr lang="en-US" altLang="en-MY">
                <a:sym typeface="+mn-ea"/>
              </a:rPr>
              <a:t>Prolapsed Intervertebral Disc</a:t>
            </a:r>
            <a:r>
              <a:rPr lang="en-US" altLang="en-US"/>
              <a:t> (PID)</a:t>
            </a:r>
            <a:endParaRPr lang="en-US" altLang="en-US"/>
          </a:p>
        </p:txBody>
      </p:sp>
      <p:pic>
        <p:nvPicPr>
          <p:cNvPr id="16387"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2481263" y="1100138"/>
            <a:ext cx="6858000" cy="48212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014663" y="306388"/>
            <a:ext cx="5891212" cy="5889625"/>
          </a:xfrm>
        </p:spPr>
      </p:pic>
      <p:sp>
        <p:nvSpPr>
          <p:cNvPr id="17411" name="TextBox 4"/>
          <p:cNvSpPr txBox="1">
            <a:spLocks noChangeArrowheads="1"/>
          </p:cNvSpPr>
          <p:nvPr/>
        </p:nvSpPr>
        <p:spPr bwMode="auto">
          <a:xfrm>
            <a:off x="2206625" y="2139950"/>
            <a:ext cx="20923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sz="2000"/>
              <a:t>   Normal disc</a:t>
            </a:r>
            <a:endParaRPr lang="en-US" altLang="en-US" sz="2000"/>
          </a:p>
          <a:p>
            <a:endParaRPr lang="zh-CN" altLang="en-MY" sz="2000">
              <a:ea typeface="宋体" panose="02010600030101010101" pitchFamily="2" charset="-122"/>
            </a:endParaRPr>
          </a:p>
        </p:txBody>
      </p:sp>
      <p:sp>
        <p:nvSpPr>
          <p:cNvPr id="17412" name="TextBox 6"/>
          <p:cNvSpPr txBox="1">
            <a:spLocks noChangeArrowheads="1"/>
          </p:cNvSpPr>
          <p:nvPr/>
        </p:nvSpPr>
        <p:spPr bwMode="auto">
          <a:xfrm>
            <a:off x="6297613" y="180975"/>
            <a:ext cx="36576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sz="2000"/>
              <a:t>Contained herniation</a:t>
            </a:r>
            <a:endParaRPr lang="en-US" altLang="en-US" sz="2000"/>
          </a:p>
          <a:p>
            <a:endParaRPr lang="zh-CN" altLang="en-MY" sz="2000">
              <a:ea typeface="宋体" panose="02010600030101010101" pitchFamily="2" charset="-122"/>
            </a:endParaRPr>
          </a:p>
        </p:txBody>
      </p:sp>
      <p:sp>
        <p:nvSpPr>
          <p:cNvPr id="17413" name="Rectangle 7"/>
          <p:cNvSpPr>
            <a:spLocks noChangeArrowheads="1"/>
          </p:cNvSpPr>
          <p:nvPr/>
        </p:nvSpPr>
        <p:spPr bwMode="auto">
          <a:xfrm>
            <a:off x="2703513" y="5489575"/>
            <a:ext cx="34115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lvl="2"/>
            <a:r>
              <a:rPr lang="en-US" altLang="en-US" sz="2000"/>
              <a:t>Extrusion(prolapse)</a:t>
            </a:r>
            <a:endParaRPr lang="en-US" altLang="en-US" sz="2000"/>
          </a:p>
          <a:p>
            <a:pPr lvl="2"/>
            <a:endParaRPr lang="zh-CN" altLang="en-US" sz="2000">
              <a:ea typeface="宋体" panose="02010600030101010101" pitchFamily="2" charset="-122"/>
            </a:endParaRPr>
          </a:p>
        </p:txBody>
      </p:sp>
      <p:sp>
        <p:nvSpPr>
          <p:cNvPr id="17414" name="Rectangle 8"/>
          <p:cNvSpPr>
            <a:spLocks noChangeArrowheads="1"/>
          </p:cNvSpPr>
          <p:nvPr/>
        </p:nvSpPr>
        <p:spPr bwMode="auto">
          <a:xfrm>
            <a:off x="5570538" y="6007100"/>
            <a:ext cx="266128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lvl="2"/>
            <a:r>
              <a:rPr lang="en-US" altLang="en-US" sz="2000"/>
              <a:t>Sequestration</a:t>
            </a:r>
            <a:endParaRPr lang="en-US" altLang="en-US" sz="2000"/>
          </a:p>
          <a:p>
            <a:pPr lvl="2"/>
            <a:endParaRPr lang="zh-CN" altLang="en-US" sz="200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p032vzemH90KmBQVlJ2BYVQ"/>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p032vzemH90KmBQVlJ2BYVQ"/>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THINKCELLSHAPEDONOTDELETE" val="p032vzemH90KmBQVlJ2BYVQ"/>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p032vzemH90KmBQVlJ2BYVQ"/>
</p:tagLst>
</file>

<file path=ppt/tags/tag9.xml><?xml version="1.0" encoding="utf-8"?>
<p:tagLst xmlns:p="http://schemas.openxmlformats.org/presentationml/2006/main">
  <p:tag name="COMMONDATA" val="eyJoZGlkIjoiNzJlMzAzODM4ZTY3NDNhOGQyOTlhMjIzYTRiMTUxMmIifQ=="/>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Segoe Print"/>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Segoe Print"/>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8077</Words>
  <Application>WPS 演示</Application>
  <PresentationFormat>Widescreen</PresentationFormat>
  <Paragraphs>251</Paragraphs>
  <Slides>44</Slides>
  <Notes>1</Notes>
  <HiddenSlides>0</HiddenSlides>
  <MMClips>1</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4</vt:i4>
      </vt:variant>
      <vt:variant>
        <vt:lpstr>幻灯片标题</vt:lpstr>
      </vt:variant>
      <vt:variant>
        <vt:i4>44</vt:i4>
      </vt:variant>
    </vt:vector>
  </HeadingPairs>
  <TitlesOfParts>
    <vt:vector size="63" baseType="lpstr">
      <vt:lpstr>Arial</vt:lpstr>
      <vt:lpstr>宋体</vt:lpstr>
      <vt:lpstr>Wingdings</vt:lpstr>
      <vt:lpstr>Trebuchet MS</vt:lpstr>
      <vt:lpstr>Wingdings 3</vt:lpstr>
      <vt:lpstr>Calibri</vt:lpstr>
      <vt:lpstr>Calibri Light</vt:lpstr>
      <vt:lpstr>微软雅黑</vt:lpstr>
      <vt:lpstr>Arial Unicode MS</vt:lpstr>
      <vt:lpstr>Segoe Print</vt:lpstr>
      <vt:lpstr>Times New Roman</vt:lpstr>
      <vt:lpstr>MS PGothic</vt:lpstr>
      <vt:lpstr>Yu Gothic</vt:lpstr>
      <vt:lpstr>Facet</vt:lpstr>
      <vt:lpstr>Custom Design</vt:lpstr>
      <vt:lpstr>TCLayout.ActiveDocument.1</vt:lpstr>
      <vt:lpstr>TCLayout.ActiveDocument.1</vt:lpstr>
      <vt:lpstr>TCLayout.ActiveDocument.1</vt:lpstr>
      <vt:lpstr>TCLayout.ActiveDocument.1</vt:lpstr>
      <vt:lpstr>Percutaneous Laser Disc Discectomy(PLDD)  is a Minimally Invasive Procedure for Prolapsed Intervertebral Disc(PID)</vt:lpstr>
      <vt:lpstr>Prolapsed Intervertebral Disc (PID)</vt:lpstr>
      <vt:lpstr>Anatomy of spine </vt:lpstr>
      <vt:lpstr>Anatomy of cervical spine </vt:lpstr>
      <vt:lpstr>Anatomy of lumbar spine</vt:lpstr>
      <vt:lpstr>PowerPoint 演示文稿</vt:lpstr>
      <vt:lpstr>Prolapsed Intervertebral Disc (PID)</vt:lpstr>
      <vt:lpstr>Prolapsed Intervertebral Disc (PID)</vt:lpstr>
      <vt:lpstr>PowerPoint 演示文稿</vt:lpstr>
      <vt:lpstr>PowerPoint 演示文稿</vt:lpstr>
      <vt:lpstr>PowerPoint 演示文稿</vt:lpstr>
      <vt:lpstr>What is sciatica?</vt:lpstr>
      <vt:lpstr>Radicular pain </vt:lpstr>
      <vt:lpstr>PowerPoint 演示文稿</vt:lpstr>
      <vt:lpstr>Magnetic Resonance Imaging（MRI ）</vt:lpstr>
      <vt:lpstr>PowerPoint 演示文稿</vt:lpstr>
      <vt:lpstr>How to Treat a PID?</vt:lpstr>
      <vt:lpstr>Percutaneous Laser Disc Discectomy  (PLDD)</vt:lpstr>
      <vt:lpstr>Percutaneous Laser Disc Discectomy（PLDD）</vt:lpstr>
      <vt:lpstr>Percutaneous Laser Disc Discectomy（PLDD）</vt:lpstr>
      <vt:lpstr>PLDD</vt:lpstr>
      <vt:lpstr>   Open Discectomy</vt:lpstr>
      <vt:lpstr>Open Discectomy</vt:lpstr>
      <vt:lpstr>Percutaneous Disc Decompression</vt:lpstr>
      <vt:lpstr>Definition of PLDD</vt:lpstr>
      <vt:lpstr>Vitro Experiments with Live Creature</vt:lpstr>
      <vt:lpstr>PowerPoint 演示文稿</vt:lpstr>
      <vt:lpstr>Vitro Experiments</vt:lpstr>
      <vt:lpstr>Relation schema of intra-disc pressure and injected saline volumes. Each ml of saline was injected, causing 312 Kpa internal pressure.</vt:lpstr>
      <vt:lpstr>1000 Joule Laser Energy</vt:lpstr>
      <vt:lpstr>PowerPoint 演示文稿</vt:lpstr>
      <vt:lpstr>PLDD 手术前/后的椎间盘内压 。从300 mmHg降至154 mmHg。 这是开放式测压, 那“尖峰”是因为咳嗽所显示。</vt:lpstr>
      <vt:lpstr>The First PLDD in Human History</vt:lpstr>
      <vt:lpstr>In February 1986 at Graz, Austria, the first patient to undergo percutaneous laser disc decompression (PLDD), 600 joules. The pain disappeared. </vt:lpstr>
      <vt:lpstr>PLDD : Applicable Patients </vt:lpstr>
      <vt:lpstr>PowerPoint 演示文稿</vt:lpstr>
      <vt:lpstr>NMR-imaging Before and After PLDD</vt:lpstr>
      <vt:lpstr>NMR-imaging Before and After PLDD </vt:lpstr>
      <vt:lpstr>NMR-imaging Before and After PLDD </vt:lpstr>
      <vt:lpstr>NMR-imaging Before and After PLDD </vt:lpstr>
      <vt:lpstr>PowerPoint 演示文稿</vt:lpstr>
      <vt:lpstr>Effectiveness </vt:lpstr>
      <vt:lpstr>PLDD patients treated with a combination of Nd: YAG laser, diode laser, and Ho: YAG laser and endoscopy.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PLASMA LIGHT  PDCT PERCUTANEOUS DISC COAGULATION THERAPY</dc:title>
  <dc:creator>Neo Chee Beng</dc:creator>
  <cp:lastModifiedBy>杪夏</cp:lastModifiedBy>
  <cp:revision>480</cp:revision>
  <dcterms:created xsi:type="dcterms:W3CDTF">2013-07-23T16:24:00Z</dcterms:created>
  <dcterms:modified xsi:type="dcterms:W3CDTF">2022-10-14T10:15:38Z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2052-11.1.0.12019</vt:lpwstr>
  </property>
  <property fmtid="{D5CDD505-2E9C-101B-9397-08002B2CF9AE}" pid="3" name="ICV">
    <vt:lpwstr>D01B9575FF6D4DB9B7E79E6E66D666A8</vt:lpwstr>
  </property>
</Properties>
</file>